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87"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1" r:id="rId29"/>
    <p:sldId id="288" r:id="rId30"/>
    <p:sldId id="282" r:id="rId31"/>
    <p:sldId id="283" r:id="rId32"/>
  </p:sldIdLst>
  <p:sldSz cx="18288000" cy="10287000"/>
  <p:notesSz cx="6858000" cy="9144000"/>
  <p:embeddedFontLst>
    <p:embeddedFont>
      <p:font typeface="Jua" panose="020B0604020202020204" charset="-127"/>
      <p:regular r:id="rId33"/>
    </p:embeddedFont>
    <p:embeddedFont>
      <p:font typeface="Bobby Jones" panose="020B0604020202020204" charset="0"/>
      <p:regular r:id="rId34"/>
    </p:embeddedFont>
    <p:embeddedFont>
      <p:font typeface="Pristina" panose="03060402040406080204" pitchFamily="66"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3A805-08B6-4648-867F-DD164C92F7CB}" v="238" dt="2024-09-23T20:16:22.359"/>
    <p1510:client id="{435B76F3-E566-E773-76FA-8F314696E999}" v="21" dt="2024-09-23T23:55:21.018"/>
    <p1510:client id="{52CB1F96-4C5B-141C-FA44-EACB982BE734}" v="30" dt="2024-09-24T03:08:29.903"/>
    <p1510:client id="{7CE96DC9-DBF5-515B-BF56-58CD269F3340}" v="72" dt="2024-09-23T00:05:14.773"/>
    <p1510:client id="{9E9AF608-130E-BA8A-A9EA-349A18BE85AD}" v="41" dt="2024-09-23T03:21:51.798"/>
    <p1510:client id="{AC294ACE-BDDE-E6D5-4045-271FA3F0CFB4}" v="247" dt="2024-09-24T03:24:39.340"/>
    <p1510:client id="{BE8AB49C-1EED-6F8D-FDEE-C713DA7E9806}" v="4" dt="2024-09-23T03:24:30.612"/>
    <p1510:client id="{D83E346C-A383-49DB-7833-820B0733238C}" v="17" dt="2024-09-23T14:02:28.468"/>
    <p1510:client id="{E8B64579-7659-AAE7-E178-73D7F2A7AAF9}" v="843" dt="2024-09-22T22:24:01.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14" y="14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www.youtube.com/watch?v=M4Yp9ZFU2RU&amp;t=81s"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jpeg"/><Relationship Id="rId4" Type="http://schemas.openxmlformats.org/officeDocument/2006/relationships/hyperlink" Target="https://github.com/htmw/2024F-Bytes/wik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4"/>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920748" y="5008186"/>
            <a:ext cx="9281599" cy="725821"/>
          </a:xfrm>
          <a:prstGeom prst="rect">
            <a:avLst/>
          </a:prstGeom>
        </p:spPr>
        <p:txBody>
          <a:bodyPr lIns="0" tIns="0" rIns="0" bIns="0" rtlCol="0" anchor="t">
            <a:spAutoFit/>
          </a:bodyPr>
          <a:lstStyle/>
          <a:p>
            <a:pPr algn="ctr">
              <a:lnSpc>
                <a:spcPts val="5211"/>
              </a:lnSpc>
            </a:pPr>
            <a:r>
              <a:rPr lang="en-US" sz="3722">
                <a:solidFill>
                  <a:srgbClr val="FFFFFF"/>
                </a:solidFill>
                <a:latin typeface="Jua"/>
                <a:ea typeface="Jua"/>
                <a:cs typeface="Jua"/>
                <a:sym typeface="Jua"/>
              </a:rPr>
              <a:t>AI Language Translator</a:t>
            </a:r>
          </a:p>
        </p:txBody>
      </p:sp>
      <p:sp>
        <p:nvSpPr>
          <p:cNvPr id="6" name="TextBox 6"/>
          <p:cNvSpPr txBox="1"/>
          <p:nvPr/>
        </p:nvSpPr>
        <p:spPr>
          <a:xfrm>
            <a:off x="2574449" y="3081329"/>
            <a:ext cx="11974197" cy="1930039"/>
          </a:xfrm>
          <a:prstGeom prst="rect">
            <a:avLst/>
          </a:prstGeom>
        </p:spPr>
        <p:txBody>
          <a:bodyPr lIns="0" tIns="0" rIns="0" bIns="0" rtlCol="0" anchor="t">
            <a:spAutoFit/>
          </a:bodyPr>
          <a:lstStyle/>
          <a:p>
            <a:pPr marL="0" lvl="0" indent="0" algn="ctr">
              <a:lnSpc>
                <a:spcPts val="14204"/>
              </a:lnSpc>
              <a:spcBef>
                <a:spcPct val="0"/>
              </a:spcBef>
            </a:pPr>
            <a:r>
              <a:rPr lang="en-US" sz="14064">
                <a:solidFill>
                  <a:srgbClr val="FFFFFF"/>
                </a:solidFill>
                <a:latin typeface="Bobby Jones"/>
                <a:ea typeface="Bobby Jones"/>
                <a:cs typeface="Bobby Jones"/>
                <a:sym typeface="Bobby Jones"/>
              </a:rPr>
              <a:t>SPEAKEZ</a:t>
            </a:r>
          </a:p>
        </p:txBody>
      </p:sp>
      <p:sp>
        <p:nvSpPr>
          <p:cNvPr id="7" name="TextBox 7"/>
          <p:cNvSpPr txBox="1"/>
          <p:nvPr/>
        </p:nvSpPr>
        <p:spPr>
          <a:xfrm>
            <a:off x="538616" y="8081724"/>
            <a:ext cx="17194907" cy="1925464"/>
          </a:xfrm>
          <a:prstGeom prst="rect">
            <a:avLst/>
          </a:prstGeom>
        </p:spPr>
        <p:txBody>
          <a:bodyPr wrap="square" lIns="0" tIns="0" rIns="0" bIns="0" rtlCol="0" anchor="t">
            <a:spAutoFit/>
          </a:bodyPr>
          <a:lstStyle/>
          <a:p>
            <a:pPr algn="ctr">
              <a:lnSpc>
                <a:spcPts val="5211"/>
              </a:lnSpc>
            </a:pPr>
            <a:r>
              <a:rPr lang="en-US" sz="3722">
                <a:solidFill>
                  <a:srgbClr val="FFFFFF"/>
                </a:solidFill>
                <a:latin typeface="Jua"/>
                <a:ea typeface="Jua"/>
                <a:cs typeface="Jua"/>
                <a:sym typeface="Jua"/>
              </a:rPr>
              <a:t>Kaali Lovell | Pavan Polireddy | Rakesh Tirumala </a:t>
            </a:r>
          </a:p>
          <a:p>
            <a:pPr algn="ctr">
              <a:lnSpc>
                <a:spcPts val="5211"/>
              </a:lnSpc>
            </a:pPr>
            <a:r>
              <a:rPr lang="en-US" sz="3722">
                <a:solidFill>
                  <a:srgbClr val="FFFFFF"/>
                </a:solidFill>
                <a:latin typeface="Jua"/>
                <a:ea typeface="Jua"/>
                <a:cs typeface="Jua"/>
                <a:sym typeface="Jua"/>
              </a:rPr>
              <a:t>Steve St Fleur | Tanvi Prakash Gavali | Venkat Sai Pallapu</a:t>
            </a:r>
          </a:p>
          <a:p>
            <a:pPr algn="ctr">
              <a:lnSpc>
                <a:spcPts val="5211"/>
              </a:lnSpc>
            </a:pPr>
            <a:endParaRPr lang="en-US" sz="3722">
              <a:solidFill>
                <a:srgbClr val="FFFFFF"/>
              </a:solidFill>
              <a:latin typeface="Jua"/>
              <a:ea typeface="Jua"/>
              <a:cs typeface="Jua"/>
              <a:sym typeface="Jua"/>
            </a:endParaRPr>
          </a:p>
        </p:txBody>
      </p:sp>
      <p:pic>
        <p:nvPicPr>
          <p:cNvPr id="8" name="Picture 7" descr="A cartoon of a robot holding a sign&#10;&#10;Description automatically generated">
            <a:extLst>
              <a:ext uri="{FF2B5EF4-FFF2-40B4-BE49-F238E27FC236}">
                <a16:creationId xmlns:a16="http://schemas.microsoft.com/office/drawing/2014/main" id="{5E806504-F48F-9977-C727-D3A0E6DF3756}"/>
              </a:ext>
            </a:extLst>
          </p:cNvPr>
          <p:cNvPicPr>
            <a:picLocks noChangeAspect="1"/>
          </p:cNvPicPr>
          <p:nvPr/>
        </p:nvPicPr>
        <p:blipFill>
          <a:blip r:embed="rId4">
            <a:extLst>
              <a:ext uri="{28A0092B-C50C-407E-A947-70E740481C1C}">
                <a14:useLocalDpi xmlns:a14="http://schemas.microsoft.com/office/drawing/2010/main" val="0"/>
              </a:ext>
            </a:extLst>
          </a:blip>
          <a:srcRect l="64583" b="15432"/>
          <a:stretch/>
        </p:blipFill>
        <p:spPr>
          <a:xfrm>
            <a:off x="13411200" y="775723"/>
            <a:ext cx="4876800" cy="6550212"/>
          </a:xfrm>
          <a:prstGeom prst="rect">
            <a:avLst/>
          </a:prstGeom>
        </p:spPr>
      </p:pic>
      <p:pic>
        <p:nvPicPr>
          <p:cNvPr id="9" name="Picture 8" descr="A blue and yellow logo&#10;&#10;Description automatically generated">
            <a:extLst>
              <a:ext uri="{FF2B5EF4-FFF2-40B4-BE49-F238E27FC236}">
                <a16:creationId xmlns:a16="http://schemas.microsoft.com/office/drawing/2014/main" id="{A74BA9B3-78F7-5D45-473F-D60C7357AA4E}"/>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7361118"/>
          </a:xfrm>
          <a:prstGeom prst="rect">
            <a:avLst/>
          </a:prstGeom>
        </p:spPr>
        <p:txBody>
          <a:bodyPr lIns="0" tIns="0" rIns="0" bIns="0" rtlCol="0" anchor="t">
            <a:spAutoFit/>
          </a:bodyPr>
          <a:lstStyle/>
          <a:p>
            <a:pPr algn="l">
              <a:lnSpc>
                <a:spcPts val="3359"/>
              </a:lnSpc>
            </a:pPr>
            <a:r>
              <a:rPr lang="en-US" sz="2350">
                <a:solidFill>
                  <a:srgbClr val="FFFFFF"/>
                </a:solidFill>
                <a:latin typeface="Jua"/>
                <a:ea typeface="Jua"/>
                <a:cs typeface="Jua"/>
                <a:sym typeface="Jua"/>
              </a:rPr>
              <a:t>Demographics:</a:t>
            </a:r>
          </a:p>
          <a:p>
            <a:pPr marL="517525" lvl="1" indent="-258445" algn="l">
              <a:lnSpc>
                <a:spcPts val="3359"/>
              </a:lnSpc>
              <a:buFont typeface="Arial"/>
              <a:buChar char="•"/>
            </a:pPr>
            <a:r>
              <a:rPr lang="en-US" sz="2350">
                <a:solidFill>
                  <a:srgbClr val="FFFFFF"/>
                </a:solidFill>
                <a:latin typeface="Jua"/>
                <a:ea typeface="Jua"/>
                <a:cs typeface="Jua"/>
                <a:sym typeface="Jua"/>
              </a:rPr>
              <a:t>Age: 27</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Gender: Female</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Location: Edinburgh, UK</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Education: LLM in International Law</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Experience: 4+ years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Skills and Qualifications: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Skilled in conducting in-depth research regarding international legal issues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Proficient in explaining legal concepts and mediating in legal cases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Professional, showcasing confidence and problem solving skills.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Goals and Needs: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Anjali’s job is to provide legal advice to multinational corporations who need to comply with different regulations for both their U.K and Swedish subsidiaries. To not disclose business information and legal strategies to a 3rd party, Anjali would like an application which can transcribe and translate discussion during meetings without breaching confidentiality or having to create further confidentiality agreements with translators.</a:t>
            </a:r>
            <a:endParaRPr lang="en-US" sz="2350">
              <a:solidFill>
                <a:srgbClr val="FFFFFF"/>
              </a:solidFill>
              <a:latin typeface="Jua"/>
              <a:ea typeface="Jua"/>
              <a:cs typeface="Jua"/>
            </a:endParaRPr>
          </a:p>
        </p:txBody>
      </p:sp>
      <p:sp>
        <p:nvSpPr>
          <p:cNvPr id="4" name="Freeform 4"/>
          <p:cNvSpPr/>
          <p:nvPr/>
        </p:nvSpPr>
        <p:spPr>
          <a:xfrm>
            <a:off x="13639800" y="2095500"/>
            <a:ext cx="4261394" cy="4038600"/>
          </a:xfrm>
          <a:custGeom>
            <a:avLst/>
            <a:gdLst/>
            <a:ahLst/>
            <a:cxnLst/>
            <a:rect l="l" t="t" r="r" b="b"/>
            <a:pathLst>
              <a:path w="4428533" h="4400854">
                <a:moveTo>
                  <a:pt x="0" y="0"/>
                </a:moveTo>
                <a:lnTo>
                  <a:pt x="4428533" y="0"/>
                </a:lnTo>
                <a:lnTo>
                  <a:pt x="4428533" y="4400855"/>
                </a:lnTo>
                <a:lnTo>
                  <a:pt x="0" y="4400855"/>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ANJALI CHITRE, LAWYER</a:t>
            </a:r>
          </a:p>
        </p:txBody>
      </p:sp>
      <p:pic>
        <p:nvPicPr>
          <p:cNvPr id="6" name="Picture 5" descr="A blue and yellow logo&#10;&#10;Description automatically generated">
            <a:extLst>
              <a:ext uri="{FF2B5EF4-FFF2-40B4-BE49-F238E27FC236}">
                <a16:creationId xmlns:a16="http://schemas.microsoft.com/office/drawing/2014/main" id="{36D36C85-A66C-E8AC-4F3B-FE2D61C56DB5}"/>
              </a:ext>
            </a:extLst>
          </p:cNvPr>
          <p:cNvPicPr>
            <a:picLocks noChangeAspect="1"/>
          </p:cNvPicPr>
          <p:nvPr/>
        </p:nvPicPr>
        <p:blipFill>
          <a:blip r:embed="rId3"/>
          <a:stretch>
            <a:fillRect/>
          </a:stretch>
        </p:blipFill>
        <p:spPr>
          <a:xfrm flipH="1">
            <a:off x="17103410" y="9263296"/>
            <a:ext cx="1157551" cy="988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6749416"/>
          </a:xfrm>
          <a:prstGeom prst="rect">
            <a:avLst/>
          </a:prstGeom>
        </p:spPr>
        <p:txBody>
          <a:bodyPr lIns="0" tIns="0" rIns="0" bIns="0" rtlCol="0" anchor="t">
            <a:spAutoFit/>
          </a:bodyPr>
          <a:lstStyle/>
          <a:p>
            <a:pPr algn="l">
              <a:lnSpc>
                <a:spcPts val="3359"/>
              </a:lnSpc>
            </a:pPr>
            <a:r>
              <a:rPr lang="en-US" sz="2399">
                <a:solidFill>
                  <a:srgbClr val="FFFFFF"/>
                </a:solidFill>
                <a:latin typeface="Jua"/>
                <a:ea typeface="Jua"/>
                <a:cs typeface="Jua"/>
                <a:sym typeface="Jua"/>
              </a:rPr>
              <a:t>Demographics:</a:t>
            </a:r>
          </a:p>
          <a:p>
            <a:pPr marL="518154" lvl="1" indent="-259077" algn="l">
              <a:lnSpc>
                <a:spcPts val="3359"/>
              </a:lnSpc>
              <a:buFont typeface="Arial"/>
              <a:buChar char="•"/>
            </a:pPr>
            <a:r>
              <a:rPr lang="en-US" sz="2399">
                <a:solidFill>
                  <a:srgbClr val="FFFFFF"/>
                </a:solidFill>
                <a:latin typeface="Jua"/>
                <a:ea typeface="Jua"/>
                <a:cs typeface="Jua"/>
                <a:sym typeface="Jua"/>
              </a:rPr>
              <a:t>Age: 27</a:t>
            </a:r>
          </a:p>
          <a:p>
            <a:pPr marL="518154" lvl="1" indent="-259077" algn="l">
              <a:lnSpc>
                <a:spcPts val="3359"/>
              </a:lnSpc>
              <a:buFont typeface="Arial"/>
              <a:buChar char="•"/>
            </a:pPr>
            <a:r>
              <a:rPr lang="en-US" sz="2399">
                <a:solidFill>
                  <a:srgbClr val="FFFFFF"/>
                </a:solidFill>
                <a:latin typeface="Jua"/>
                <a:ea typeface="Jua"/>
                <a:cs typeface="Jua"/>
                <a:sym typeface="Jua"/>
              </a:rPr>
              <a:t>Gender: Female</a:t>
            </a:r>
          </a:p>
          <a:p>
            <a:pPr marL="518154" lvl="1" indent="-259077" algn="l">
              <a:lnSpc>
                <a:spcPts val="3359"/>
              </a:lnSpc>
              <a:buFont typeface="Arial"/>
              <a:buChar char="•"/>
            </a:pPr>
            <a:r>
              <a:rPr lang="en-US" sz="2399">
                <a:solidFill>
                  <a:srgbClr val="FFFFFF"/>
                </a:solidFill>
                <a:latin typeface="Jua"/>
                <a:ea typeface="Jua"/>
                <a:cs typeface="Jua"/>
                <a:sym typeface="Jua"/>
              </a:rPr>
              <a:t>Location: Toronto, CA</a:t>
            </a:r>
          </a:p>
          <a:p>
            <a:pPr marL="518154" lvl="1" indent="-259077" algn="l">
              <a:lnSpc>
                <a:spcPts val="3359"/>
              </a:lnSpc>
              <a:buFont typeface="Arial"/>
              <a:buChar char="•"/>
            </a:pPr>
            <a:r>
              <a:rPr lang="en-US" sz="2399">
                <a:solidFill>
                  <a:srgbClr val="FFFFFF"/>
                </a:solidFill>
                <a:latin typeface="Jua"/>
                <a:ea typeface="Jua"/>
                <a:cs typeface="Jua"/>
                <a:sym typeface="Jua"/>
              </a:rPr>
              <a:t>Education: Bachelors of Business Administration (BBA)</a:t>
            </a:r>
          </a:p>
          <a:p>
            <a:pPr marL="518154" lvl="1" indent="-259077" algn="l">
              <a:lnSpc>
                <a:spcPts val="3359"/>
              </a:lnSpc>
              <a:buFont typeface="Arial"/>
              <a:buChar char="•"/>
            </a:pPr>
            <a:r>
              <a:rPr lang="en-US" sz="2399">
                <a:solidFill>
                  <a:srgbClr val="FFFFFF"/>
                </a:solidFill>
                <a:latin typeface="Jua"/>
                <a:ea typeface="Jua"/>
                <a:cs typeface="Jua"/>
                <a:sym typeface="Jua"/>
              </a:rPr>
              <a:t>Experience: 1 years</a:t>
            </a:r>
          </a:p>
          <a:p>
            <a:pPr algn="l">
              <a:lnSpc>
                <a:spcPts val="3359"/>
              </a:lnSpc>
            </a:pPr>
            <a:r>
              <a:rPr lang="en-US" sz="2399">
                <a:solidFill>
                  <a:srgbClr val="FFFFFF"/>
                </a:solidFill>
                <a:latin typeface="Jua"/>
                <a:ea typeface="Jua"/>
                <a:cs typeface="Jua"/>
                <a:sym typeface="Jua"/>
              </a:rPr>
              <a:t>Skills and Qualifications:</a:t>
            </a:r>
          </a:p>
          <a:p>
            <a:pPr marL="518154" lvl="1" indent="-259077" algn="l">
              <a:lnSpc>
                <a:spcPts val="3359"/>
              </a:lnSpc>
              <a:buFont typeface="Arial"/>
              <a:buChar char="•"/>
            </a:pPr>
            <a:r>
              <a:rPr lang="en-US" sz="2399">
                <a:solidFill>
                  <a:srgbClr val="FFFFFF"/>
                </a:solidFill>
                <a:latin typeface="Jua"/>
                <a:ea typeface="Jua"/>
                <a:cs typeface="Jua"/>
                <a:sym typeface="Jua"/>
              </a:rPr>
              <a:t>Proficient in Excel, Microsoft Office, Outlook, Google Workspace</a:t>
            </a:r>
          </a:p>
          <a:p>
            <a:pPr marL="518154" lvl="1" indent="-259077" algn="l">
              <a:lnSpc>
                <a:spcPts val="3359"/>
              </a:lnSpc>
              <a:buFont typeface="Arial"/>
              <a:buChar char="•"/>
            </a:pPr>
            <a:r>
              <a:rPr lang="en-US" sz="2399">
                <a:solidFill>
                  <a:srgbClr val="FFFFFF"/>
                </a:solidFill>
                <a:latin typeface="Jua"/>
                <a:ea typeface="Jua"/>
                <a:cs typeface="Jua"/>
                <a:sym typeface="Jua"/>
              </a:rPr>
              <a:t>Certified Administrative Professional (CAP)</a:t>
            </a:r>
          </a:p>
          <a:p>
            <a:pPr marL="518154" lvl="1" indent="-259077" algn="l">
              <a:lnSpc>
                <a:spcPts val="3359"/>
              </a:lnSpc>
              <a:buFont typeface="Arial"/>
              <a:buChar char="•"/>
            </a:pPr>
            <a:r>
              <a:rPr lang="en-US" sz="2399">
                <a:solidFill>
                  <a:srgbClr val="FFFFFF"/>
                </a:solidFill>
                <a:latin typeface="Jua"/>
                <a:ea typeface="Jua"/>
                <a:cs typeface="Jua"/>
                <a:sym typeface="Jua"/>
              </a:rPr>
              <a:t>Excellent organizational, administrative, and interpersonal skills</a:t>
            </a:r>
          </a:p>
          <a:p>
            <a:pPr algn="l">
              <a:lnSpc>
                <a:spcPts val="3359"/>
              </a:lnSpc>
            </a:pPr>
            <a:r>
              <a:rPr lang="en-US" sz="2399">
                <a:solidFill>
                  <a:srgbClr val="FFFFFF"/>
                </a:solidFill>
                <a:latin typeface="Jua"/>
                <a:ea typeface="Jua"/>
                <a:cs typeface="Jua"/>
                <a:sym typeface="Jua"/>
              </a:rPr>
              <a:t>Goals and Needs:</a:t>
            </a:r>
          </a:p>
          <a:p>
            <a:pPr marL="518154" lvl="1" indent="-259077" algn="l">
              <a:lnSpc>
                <a:spcPts val="3359"/>
              </a:lnSpc>
              <a:buFont typeface="Arial"/>
              <a:buChar char="•"/>
            </a:pPr>
            <a:r>
              <a:rPr lang="en-US" sz="2399">
                <a:solidFill>
                  <a:srgbClr val="FFFFFF"/>
                </a:solidFill>
                <a:latin typeface="Jua"/>
                <a:ea typeface="Jua"/>
                <a:cs typeface="Jua"/>
                <a:sym typeface="Jua"/>
              </a:rPr>
              <a:t>Nicole is originally from NYC but has relocated to Canada for work. Nicole has to attend daily meetings and transcribe the meetings for her higher-ups. Some of her co-workers switch between French and English in the meetings which frustrates Nicole since her native language is English and she has no experience with French. Nicole is looking for a tool that will help her efficiently transcribe the meetings and also assist with translating the French terms.</a:t>
            </a:r>
          </a:p>
        </p:txBody>
      </p:sp>
      <p:sp>
        <p:nvSpPr>
          <p:cNvPr id="4" name="Freeform 4"/>
          <p:cNvSpPr/>
          <p:nvPr/>
        </p:nvSpPr>
        <p:spPr>
          <a:xfrm>
            <a:off x="13265502" y="1956522"/>
            <a:ext cx="4627130" cy="4908509"/>
          </a:xfrm>
          <a:custGeom>
            <a:avLst/>
            <a:gdLst/>
            <a:ahLst/>
            <a:cxnLst/>
            <a:rect l="l" t="t" r="r" b="b"/>
            <a:pathLst>
              <a:path w="4627130" h="4908509">
                <a:moveTo>
                  <a:pt x="0" y="0"/>
                </a:moveTo>
                <a:lnTo>
                  <a:pt x="4627130" y="0"/>
                </a:lnTo>
                <a:lnTo>
                  <a:pt x="4627130" y="4908509"/>
                </a:lnTo>
                <a:lnTo>
                  <a:pt x="0" y="490850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939495"/>
            <a:ext cx="16440150" cy="797361"/>
          </a:xfrm>
          <a:prstGeom prst="rect">
            <a:avLst/>
          </a:prstGeom>
        </p:spPr>
        <p:txBody>
          <a:bodyPr lIns="0" tIns="0" rIns="0" bIns="0" rtlCol="0" anchor="t">
            <a:spAutoFit/>
          </a:bodyPr>
          <a:lstStyle/>
          <a:p>
            <a:pPr algn="ctr">
              <a:lnSpc>
                <a:spcPts val="5865"/>
              </a:lnSpc>
            </a:pPr>
            <a:r>
              <a:rPr lang="en-US" sz="5807">
                <a:solidFill>
                  <a:srgbClr val="FFFFFF"/>
                </a:solidFill>
                <a:latin typeface="Bobby Jones"/>
                <a:ea typeface="Bobby Jones"/>
                <a:cs typeface="Bobby Jones"/>
                <a:sym typeface="Bobby Jones"/>
              </a:rPr>
              <a:t>NICOLE SCHULER, EXECUTIVE ADMINISTRATIVE ASSISTANT</a:t>
            </a:r>
          </a:p>
        </p:txBody>
      </p:sp>
      <p:pic>
        <p:nvPicPr>
          <p:cNvPr id="6" name="Picture 5" descr="A blue and yellow logo&#10;&#10;Description automatically generated">
            <a:extLst>
              <a:ext uri="{FF2B5EF4-FFF2-40B4-BE49-F238E27FC236}">
                <a16:creationId xmlns:a16="http://schemas.microsoft.com/office/drawing/2014/main" id="{763E29EA-E5A0-5740-BD93-124412C61039}"/>
              </a:ext>
            </a:extLst>
          </p:cNvPr>
          <p:cNvPicPr>
            <a:picLocks noChangeAspect="1"/>
          </p:cNvPicPr>
          <p:nvPr/>
        </p:nvPicPr>
        <p:blipFill>
          <a:blip r:embed="rId3"/>
          <a:stretch>
            <a:fillRect/>
          </a:stretch>
        </p:blipFill>
        <p:spPr>
          <a:xfrm flipH="1">
            <a:off x="17103410" y="9263296"/>
            <a:ext cx="1157551" cy="9880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976703" y="2567509"/>
            <a:ext cx="8334592" cy="5370147"/>
          </a:xfrm>
          <a:custGeom>
            <a:avLst/>
            <a:gdLst/>
            <a:ahLst/>
            <a:cxnLst/>
            <a:rect l="l" t="t" r="r" b="b"/>
            <a:pathLst>
              <a:path w="8334592" h="5370147">
                <a:moveTo>
                  <a:pt x="0" y="0"/>
                </a:moveTo>
                <a:lnTo>
                  <a:pt x="8334592" y="0"/>
                </a:lnTo>
                <a:lnTo>
                  <a:pt x="8334592" y="5370146"/>
                </a:lnTo>
                <a:lnTo>
                  <a:pt x="0" y="537014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473985" y="762934"/>
            <a:ext cx="11340029"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TECHNOLOGIES</a:t>
            </a:r>
          </a:p>
        </p:txBody>
      </p:sp>
      <p:pic>
        <p:nvPicPr>
          <p:cNvPr id="6" name="Picture 5" descr="A blue and yellow logo&#10;&#10;Description automatically generated">
            <a:extLst>
              <a:ext uri="{FF2B5EF4-FFF2-40B4-BE49-F238E27FC236}">
                <a16:creationId xmlns:a16="http://schemas.microsoft.com/office/drawing/2014/main" id="{3CDE3343-70E8-9FD4-F583-B8D86E4EDA24}"/>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1C9D3D9C-FC0B-09F8-94CE-BFD2B898CB00}"/>
              </a:ext>
            </a:extLst>
          </p:cNvPr>
          <p:cNvSpPr/>
          <p:nvPr/>
        </p:nvSpPr>
        <p:spPr>
          <a:xfrm>
            <a:off x="-339026" y="686264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4683163" y="2899895"/>
            <a:ext cx="9523226" cy="6039795"/>
          </a:xfrm>
          <a:prstGeom prst="rect">
            <a:avLst/>
          </a:prstGeom>
        </p:spPr>
        <p:txBody>
          <a:bodyPr lIns="0" tIns="0" rIns="0" bIns="0" rtlCol="0" anchor="t">
            <a:spAutoFit/>
          </a:bodyPr>
          <a:lstStyle/>
          <a:p>
            <a:pPr algn="ctr">
              <a:lnSpc>
                <a:spcPts val="5268"/>
              </a:lnSpc>
            </a:pPr>
            <a:r>
              <a:rPr lang="en-US" sz="3762">
                <a:solidFill>
                  <a:srgbClr val="FFFFFF"/>
                </a:solidFill>
                <a:latin typeface="Jua"/>
                <a:ea typeface="Jua"/>
                <a:cs typeface="Jua"/>
                <a:sym typeface="Jua"/>
              </a:rPr>
              <a:t>The application should be able to take audio as input and convert it into the desired language. To achieve this, we need an AI model for automatic speech recognition and speech translation. So, the most suitable neural network to use in order to perform this task is a Transformer.</a:t>
            </a:r>
          </a:p>
        </p:txBody>
      </p:sp>
      <p:sp>
        <p:nvSpPr>
          <p:cNvPr id="3" name="Freeform 3"/>
          <p:cNvSpPr/>
          <p:nvPr/>
        </p:nvSpPr>
        <p:spPr>
          <a:xfrm>
            <a:off x="14630115" y="4914900"/>
            <a:ext cx="3170438" cy="3200624"/>
          </a:xfrm>
          <a:custGeom>
            <a:avLst/>
            <a:gdLst/>
            <a:ahLst/>
            <a:cxnLst/>
            <a:rect l="l" t="t" r="r" b="b"/>
            <a:pathLst>
              <a:path w="4864065" h="5470830">
                <a:moveTo>
                  <a:pt x="0" y="0"/>
                </a:moveTo>
                <a:lnTo>
                  <a:pt x="4864064" y="0"/>
                </a:lnTo>
                <a:lnTo>
                  <a:pt x="4864064" y="5470830"/>
                </a:lnTo>
                <a:lnTo>
                  <a:pt x="0" y="5470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072665" y="1257300"/>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ALGORITHMS</a:t>
            </a:r>
          </a:p>
        </p:txBody>
      </p:sp>
      <p:pic>
        <p:nvPicPr>
          <p:cNvPr id="7" name="Picture 6" descr="A blue and yellow logo&#10;&#10;Description automatically generated">
            <a:extLst>
              <a:ext uri="{FF2B5EF4-FFF2-40B4-BE49-F238E27FC236}">
                <a16:creationId xmlns:a16="http://schemas.microsoft.com/office/drawing/2014/main" id="{E460964B-A097-93AB-A5D4-8F70E9FBFA9A}"/>
              </a:ext>
            </a:extLst>
          </p:cNvPr>
          <p:cNvPicPr>
            <a:picLocks noChangeAspect="1"/>
          </p:cNvPicPr>
          <p:nvPr/>
        </p:nvPicPr>
        <p:blipFill>
          <a:blip r:embed="rId6"/>
          <a:stretch>
            <a:fillRect/>
          </a:stretch>
        </p:blipFill>
        <p:spPr>
          <a:xfrm>
            <a:off x="-652" y="326"/>
            <a:ext cx="3007550" cy="25671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5293216-25E4-B807-2F8F-A0472D6D2273}"/>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096000" y="6850972"/>
            <a:ext cx="6629400" cy="2926601"/>
          </a:xfrm>
          <a:custGeom>
            <a:avLst/>
            <a:gdLst/>
            <a:ahLst/>
            <a:cxnLst/>
            <a:rect l="l" t="t" r="r" b="b"/>
            <a:pathLst>
              <a:path w="7076464" h="3273966">
                <a:moveTo>
                  <a:pt x="0" y="0"/>
                </a:moveTo>
                <a:lnTo>
                  <a:pt x="7076464" y="0"/>
                </a:lnTo>
                <a:lnTo>
                  <a:pt x="7076464" y="3273966"/>
                </a:lnTo>
                <a:lnTo>
                  <a:pt x="0" y="3273966"/>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295400" y="2971253"/>
            <a:ext cx="16230601" cy="4110164"/>
          </a:xfrm>
          <a:prstGeom prst="rect">
            <a:avLst/>
          </a:prstGeom>
        </p:spPr>
        <p:txBody>
          <a:bodyPr wrap="square" lIns="0" tIns="0" rIns="0" bIns="0" rtlCol="0" anchor="t">
            <a:spAutoFit/>
          </a:bodyPr>
          <a:lstStyle/>
          <a:p>
            <a:pPr algn="ctr">
              <a:lnSpc>
                <a:spcPts val="4562"/>
              </a:lnSpc>
            </a:pPr>
            <a:r>
              <a:rPr lang="en-US" sz="3258">
                <a:solidFill>
                  <a:srgbClr val="FFFFFF"/>
                </a:solidFill>
                <a:latin typeface="Jua"/>
                <a:ea typeface="Jua"/>
                <a:cs typeface="Jua"/>
                <a:sym typeface="Jua"/>
              </a:rPr>
              <a:t>A transformer is a neural network architecture especially designed for processing sequential data like natural language processing (NLP).</a:t>
            </a:r>
          </a:p>
          <a:p>
            <a:pPr algn="ctr">
              <a:lnSpc>
                <a:spcPts val="4562"/>
              </a:lnSpc>
            </a:pPr>
            <a:r>
              <a:rPr lang="en-US" sz="3258">
                <a:solidFill>
                  <a:srgbClr val="FFFFFF"/>
                </a:solidFill>
                <a:latin typeface="Jua"/>
                <a:ea typeface="Jua"/>
                <a:cs typeface="Jua"/>
                <a:sym typeface="Jua"/>
              </a:rPr>
              <a:t>They usually use an encoder-decoder structure but make use of attention mechanism in order to capture relationships between elements in a sequence. Unlike RNNs, transformers process data in parallel which makes them faster and more scalable.</a:t>
            </a:r>
          </a:p>
          <a:p>
            <a:pPr algn="l">
              <a:lnSpc>
                <a:spcPts val="5105"/>
              </a:lnSpc>
            </a:pPr>
            <a:endParaRPr lang="en-US" sz="3258">
              <a:solidFill>
                <a:srgbClr val="FFFFFF"/>
              </a:solidFill>
              <a:latin typeface="Jua"/>
              <a:ea typeface="Jua"/>
              <a:cs typeface="Jua"/>
              <a:sym typeface="Jua"/>
            </a:endParaRPr>
          </a:p>
        </p:txBody>
      </p:sp>
      <p:sp>
        <p:nvSpPr>
          <p:cNvPr id="4" name="TextBox 4"/>
          <p:cNvSpPr txBox="1"/>
          <p:nvPr/>
        </p:nvSpPr>
        <p:spPr>
          <a:xfrm>
            <a:off x="2072665" y="952500"/>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ALGORITHMS</a:t>
            </a:r>
          </a:p>
        </p:txBody>
      </p:sp>
      <p:pic>
        <p:nvPicPr>
          <p:cNvPr id="7" name="Picture 6" descr="A blue and yellow logo&#10;&#10;Description automatically generated">
            <a:extLst>
              <a:ext uri="{FF2B5EF4-FFF2-40B4-BE49-F238E27FC236}">
                <a16:creationId xmlns:a16="http://schemas.microsoft.com/office/drawing/2014/main" id="{DFAFC0C4-943F-1083-0000-12719F3584E2}"/>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0C2B02E0-3C3C-8D6D-1E7A-AE1D95B02CE6}"/>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5731471" y="6510520"/>
            <a:ext cx="6825057" cy="2980281"/>
          </a:xfrm>
          <a:custGeom>
            <a:avLst/>
            <a:gdLst/>
            <a:ahLst/>
            <a:cxnLst/>
            <a:rect l="l" t="t" r="r" b="b"/>
            <a:pathLst>
              <a:path w="8501457" h="3618469">
                <a:moveTo>
                  <a:pt x="0" y="0"/>
                </a:moveTo>
                <a:lnTo>
                  <a:pt x="8501457" y="0"/>
                </a:lnTo>
                <a:lnTo>
                  <a:pt x="8501457" y="3618469"/>
                </a:lnTo>
                <a:lnTo>
                  <a:pt x="0" y="3618469"/>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3235376" y="2817814"/>
            <a:ext cx="11817246" cy="3290334"/>
          </a:xfrm>
          <a:prstGeom prst="rect">
            <a:avLst/>
          </a:prstGeom>
        </p:spPr>
        <p:txBody>
          <a:bodyPr lIns="0" tIns="0" rIns="0" bIns="0" rtlCol="0" anchor="t">
            <a:spAutoFit/>
          </a:bodyPr>
          <a:lstStyle/>
          <a:p>
            <a:pPr algn="ctr">
              <a:lnSpc>
                <a:spcPts val="5105"/>
              </a:lnSpc>
            </a:pPr>
            <a:r>
              <a:rPr lang="en-US" sz="3646">
                <a:solidFill>
                  <a:srgbClr val="FFFFFF"/>
                </a:solidFill>
                <a:latin typeface="Jua"/>
                <a:ea typeface="Jua"/>
                <a:cs typeface="Jua"/>
                <a:sym typeface="Jua"/>
              </a:rPr>
              <a:t>In the encoder-decoder structure, the encoder processes the input data, which can be text, audio, etc., and generates encodings. The decoder takes these encodings, uses the derived context, and generates the output sequence.</a:t>
            </a:r>
          </a:p>
        </p:txBody>
      </p:sp>
      <p:sp>
        <p:nvSpPr>
          <p:cNvPr id="4" name="TextBox 4"/>
          <p:cNvSpPr txBox="1"/>
          <p:nvPr/>
        </p:nvSpPr>
        <p:spPr>
          <a:xfrm>
            <a:off x="2072665" y="1073068"/>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ALGORITHMS</a:t>
            </a:r>
          </a:p>
        </p:txBody>
      </p:sp>
      <p:pic>
        <p:nvPicPr>
          <p:cNvPr id="7" name="Picture 6" descr="A blue and yellow logo&#10;&#10;Description automatically generated">
            <a:extLst>
              <a:ext uri="{FF2B5EF4-FFF2-40B4-BE49-F238E27FC236}">
                <a16:creationId xmlns:a16="http://schemas.microsoft.com/office/drawing/2014/main" id="{D87F1298-F97B-45B6-9FF4-8EF693F24D86}"/>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221759" y="6286500"/>
            <a:ext cx="5844480" cy="3371235"/>
          </a:xfrm>
          <a:custGeom>
            <a:avLst/>
            <a:gdLst/>
            <a:ahLst/>
            <a:cxnLst/>
            <a:rect l="l" t="t" r="r" b="b"/>
            <a:pathLst>
              <a:path w="6987480" h="3836954">
                <a:moveTo>
                  <a:pt x="0" y="0"/>
                </a:moveTo>
                <a:lnTo>
                  <a:pt x="6987480" y="0"/>
                </a:lnTo>
                <a:lnTo>
                  <a:pt x="6987480" y="3836954"/>
                </a:lnTo>
                <a:lnTo>
                  <a:pt x="0" y="3836954"/>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596810" y="3291083"/>
            <a:ext cx="15094378" cy="3196388"/>
          </a:xfrm>
          <a:prstGeom prst="rect">
            <a:avLst/>
          </a:prstGeom>
        </p:spPr>
        <p:txBody>
          <a:bodyPr wrap="square" lIns="0" tIns="0" rIns="0" bIns="0" rtlCol="0" anchor="t">
            <a:spAutoFit/>
          </a:bodyPr>
          <a:lstStyle/>
          <a:p>
            <a:pPr algn="ctr">
              <a:lnSpc>
                <a:spcPts val="5105"/>
              </a:lnSpc>
            </a:pPr>
            <a:r>
              <a:rPr lang="en-US" sz="3646">
                <a:solidFill>
                  <a:srgbClr val="FFFFFF"/>
                </a:solidFill>
                <a:latin typeface="Jua"/>
                <a:ea typeface="Jua"/>
                <a:cs typeface="Jua"/>
                <a:sym typeface="Jua"/>
              </a:rPr>
              <a:t>Whisper is a transformer based on the encoder-decoder structure. It was trained on 680,000 hours of labelled speech data. The model can perform both speech recognition and speech translation.</a:t>
            </a:r>
          </a:p>
          <a:p>
            <a:pPr algn="l">
              <a:lnSpc>
                <a:spcPts val="5105"/>
              </a:lnSpc>
            </a:pPr>
            <a:endParaRPr lang="en-US" sz="3646">
              <a:solidFill>
                <a:srgbClr val="FFFFFF"/>
              </a:solidFill>
              <a:latin typeface="Jua"/>
              <a:ea typeface="Jua"/>
              <a:cs typeface="Jua"/>
              <a:sym typeface="Jua"/>
            </a:endParaRPr>
          </a:p>
        </p:txBody>
      </p:sp>
      <p:sp>
        <p:nvSpPr>
          <p:cNvPr id="4" name="TextBox 4"/>
          <p:cNvSpPr txBox="1"/>
          <p:nvPr/>
        </p:nvSpPr>
        <p:spPr>
          <a:xfrm>
            <a:off x="2072665" y="723900"/>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ALGORITHMS</a:t>
            </a:r>
          </a:p>
        </p:txBody>
      </p:sp>
      <p:pic>
        <p:nvPicPr>
          <p:cNvPr id="7" name="Picture 6" descr="A blue and yellow logo&#10;&#10;Description automatically generated">
            <a:extLst>
              <a:ext uri="{FF2B5EF4-FFF2-40B4-BE49-F238E27FC236}">
                <a16:creationId xmlns:a16="http://schemas.microsoft.com/office/drawing/2014/main" id="{81EAE99A-5EC1-60EC-DF3F-21E2F69E20E9}"/>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834800-8640-AD28-387C-B3D9B54E0147}"/>
              </a:ext>
            </a:extLst>
          </p:cNvPr>
          <p:cNvPicPr>
            <a:picLocks noChangeAspect="1"/>
          </p:cNvPicPr>
          <p:nvPr/>
        </p:nvPicPr>
        <p:blipFill>
          <a:blip r:embed="rId2"/>
          <a:stretch>
            <a:fillRect/>
          </a:stretch>
        </p:blipFill>
        <p:spPr>
          <a:xfrm>
            <a:off x="1507951" y="3156755"/>
            <a:ext cx="15444330" cy="4834654"/>
          </a:xfrm>
          <a:prstGeom prst="rect">
            <a:avLst/>
          </a:prstGeom>
        </p:spPr>
      </p:pic>
      <p:sp>
        <p:nvSpPr>
          <p:cNvPr id="2" name="TextBox 2"/>
          <p:cNvSpPr txBox="1"/>
          <p:nvPr/>
        </p:nvSpPr>
        <p:spPr>
          <a:xfrm>
            <a:off x="2072665" y="468430"/>
            <a:ext cx="14142669" cy="1551707"/>
          </a:xfrm>
          <a:prstGeom prst="rect">
            <a:avLst/>
          </a:prstGeom>
        </p:spPr>
        <p:txBody>
          <a:bodyPr lIns="0" tIns="0" rIns="0" bIns="0" rtlCol="0" anchor="t">
            <a:spAutoFit/>
          </a:bodyPr>
          <a:lstStyle/>
          <a:p>
            <a:pPr algn="ctr">
              <a:lnSpc>
                <a:spcPts val="12140"/>
              </a:lnSpc>
            </a:pPr>
            <a:r>
              <a:rPr lang="en-US" sz="12000">
                <a:solidFill>
                  <a:srgbClr val="FFFFFF"/>
                </a:solidFill>
                <a:latin typeface="Bobby Jones"/>
                <a:ea typeface="Bobby Jones"/>
                <a:cs typeface="Bobby Jones"/>
              </a:rPr>
              <a:t>Timeline</a:t>
            </a:r>
          </a:p>
        </p:txBody>
      </p:sp>
      <p:sp>
        <p:nvSpPr>
          <p:cNvPr id="3" name="Freeform 6">
            <a:extLst>
              <a:ext uri="{FF2B5EF4-FFF2-40B4-BE49-F238E27FC236}">
                <a16:creationId xmlns:a16="http://schemas.microsoft.com/office/drawing/2014/main" id="{998FF4C0-9CA0-4513-A08F-99B795D692DA}"/>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descr="A blue and yellow logo&#10;&#10;Description automatically generated">
            <a:extLst>
              <a:ext uri="{FF2B5EF4-FFF2-40B4-BE49-F238E27FC236}">
                <a16:creationId xmlns:a16="http://schemas.microsoft.com/office/drawing/2014/main" id="{F3DB61B7-CAF9-5B80-BE10-8FEF079F1F76}"/>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PROJECT SCHEDULE</a:t>
            </a:r>
          </a:p>
        </p:txBody>
      </p:sp>
      <p:pic>
        <p:nvPicPr>
          <p:cNvPr id="5" name="Picture 4" descr="A blue and yellow logo&#10;&#10;Description automatically generated">
            <a:extLst>
              <a:ext uri="{FF2B5EF4-FFF2-40B4-BE49-F238E27FC236}">
                <a16:creationId xmlns:a16="http://schemas.microsoft.com/office/drawing/2014/main" id="{5B1B1EE9-B99E-BFCF-14D8-4C9E27370ECA}"/>
              </a:ext>
            </a:extLst>
          </p:cNvPr>
          <p:cNvPicPr>
            <a:picLocks noChangeAspect="1"/>
          </p:cNvPicPr>
          <p:nvPr/>
        </p:nvPicPr>
        <p:blipFill>
          <a:blip r:embed="rId4"/>
          <a:stretch>
            <a:fillRect/>
          </a:stretch>
        </p:blipFill>
        <p:spPr>
          <a:xfrm>
            <a:off x="-652" y="326"/>
            <a:ext cx="3007550" cy="2567183"/>
          </a:xfrm>
          <a:prstGeom prst="rect">
            <a:avLst/>
          </a:prstGeom>
        </p:spPr>
      </p:pic>
      <p:pic>
        <p:nvPicPr>
          <p:cNvPr id="4" name="Picture 3">
            <a:extLst>
              <a:ext uri="{FF2B5EF4-FFF2-40B4-BE49-F238E27FC236}">
                <a16:creationId xmlns:a16="http://schemas.microsoft.com/office/drawing/2014/main" id="{B89F8352-77E8-C84B-26C3-E4706AF4FECF}"/>
              </a:ext>
            </a:extLst>
          </p:cNvPr>
          <p:cNvPicPr>
            <a:picLocks noChangeAspect="1"/>
          </p:cNvPicPr>
          <p:nvPr/>
        </p:nvPicPr>
        <p:blipFill>
          <a:blip r:embed="rId5"/>
          <a:stretch>
            <a:fillRect/>
          </a:stretch>
        </p:blipFill>
        <p:spPr>
          <a:xfrm>
            <a:off x="1725852" y="2956730"/>
            <a:ext cx="13959474" cy="474932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324100"/>
            <a:ext cx="15540827" cy="6790476"/>
          </a:xfrm>
          <a:prstGeom prst="rect">
            <a:avLst/>
          </a:prstGeom>
        </p:spPr>
        <p:txBody>
          <a:bodyPr lIns="0" tIns="0" rIns="0" bIns="0" rtlCol="0" anchor="t">
            <a:spAutoFit/>
          </a:bodyPr>
          <a:lstStyle/>
          <a:p>
            <a:pPr algn="l">
              <a:lnSpc>
                <a:spcPts val="5903"/>
              </a:lnSpc>
            </a:pPr>
            <a:r>
              <a:rPr lang="en-US" sz="4216">
                <a:solidFill>
                  <a:srgbClr val="FFFFFF"/>
                </a:solidFill>
                <a:latin typeface="Jua"/>
                <a:ea typeface="Jua"/>
                <a:cs typeface="Jua"/>
                <a:sym typeface="Jua"/>
              </a:rPr>
              <a:t>Communication:</a:t>
            </a:r>
          </a:p>
          <a:p>
            <a:pPr marL="561341" lvl="1" indent="-280670" algn="l">
              <a:lnSpc>
                <a:spcPts val="3640"/>
              </a:lnSpc>
              <a:buFont typeface="Arial"/>
              <a:buChar char="•"/>
            </a:pPr>
            <a:r>
              <a:rPr lang="en-US" sz="2600">
                <a:solidFill>
                  <a:srgbClr val="FFFFFF"/>
                </a:solidFill>
                <a:latin typeface="Jua"/>
                <a:ea typeface="Jua"/>
                <a:cs typeface="Jua"/>
                <a:sym typeface="Jua"/>
              </a:rPr>
              <a:t>The team will communicate with each other through Zoom and WhatsApp.</a:t>
            </a:r>
          </a:p>
          <a:p>
            <a:pPr marL="561341" lvl="1" indent="-280670" algn="l">
              <a:lnSpc>
                <a:spcPts val="3640"/>
              </a:lnSpc>
              <a:buFont typeface="Arial"/>
              <a:buChar char="•"/>
            </a:pPr>
            <a:r>
              <a:rPr lang="en-US" sz="2600">
                <a:solidFill>
                  <a:srgbClr val="FFFFFF"/>
                </a:solidFill>
                <a:latin typeface="Jua"/>
                <a:ea typeface="Jua"/>
                <a:cs typeface="Jua"/>
                <a:sym typeface="Jua"/>
              </a:rPr>
              <a:t>Google Docs will be utilized for collaborative document editing, sharing resources, and taking notes during team discussions.</a:t>
            </a:r>
          </a:p>
          <a:p>
            <a:pPr marL="561341" lvl="1" indent="-280670" algn="l">
              <a:lnSpc>
                <a:spcPts val="3640"/>
              </a:lnSpc>
              <a:buFont typeface="Arial"/>
              <a:buChar char="•"/>
            </a:pPr>
            <a:r>
              <a:rPr lang="en-US" sz="2600">
                <a:solidFill>
                  <a:srgbClr val="FFFFFF"/>
                </a:solidFill>
                <a:latin typeface="Jua"/>
                <a:ea typeface="Jua"/>
                <a:cs typeface="Jua"/>
                <a:sym typeface="Jua"/>
              </a:rPr>
              <a:t>Team members should alert the team in advance if they are unable to join a Zoom meeting.</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expected to provide regular updates on task progress and promptly communicate any obstacles or delays to the group.</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encouraged to actively participate in discussions, providing feedback and support as needed.</a:t>
            </a:r>
          </a:p>
          <a:p>
            <a:pPr marL="561341" lvl="1" indent="-280670" algn="l">
              <a:lnSpc>
                <a:spcPts val="3640"/>
              </a:lnSpc>
              <a:buFont typeface="Arial"/>
              <a:buChar char="•"/>
            </a:pPr>
            <a:r>
              <a:rPr lang="en-US" sz="2600">
                <a:solidFill>
                  <a:srgbClr val="FFFFFF"/>
                </a:solidFill>
                <a:latin typeface="Jua"/>
                <a:ea typeface="Jua"/>
                <a:cs typeface="Jua"/>
                <a:sym typeface="Jua"/>
              </a:rPr>
              <a:t>During all discussions, team members should listen carefully, speak clearly, and stay on topic to avoid confusion</a:t>
            </a:r>
          </a:p>
          <a:p>
            <a:pPr marL="561341" lvl="1" indent="-280670" algn="l">
              <a:lnSpc>
                <a:spcPts val="3640"/>
              </a:lnSpc>
              <a:buFont typeface="Arial"/>
              <a:buChar char="•"/>
            </a:pPr>
            <a:r>
              <a:rPr lang="en-US" sz="2600">
                <a:solidFill>
                  <a:srgbClr val="FFFFFF"/>
                </a:solidFill>
                <a:latin typeface="Jua"/>
                <a:ea typeface="Jua"/>
                <a:cs typeface="Jua"/>
                <a:sym typeface="Jua"/>
              </a:rPr>
              <a:t>Each team member should complete all assigned work before the deadline. If they are struggling with a task, they should contact the team as soon as possible to resolve the issue. Failure to complete work before the deadline can negatively affect the team’s project timeline.</a:t>
            </a:r>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E73FF126-DFF7-4537-5B6C-ACB689CE20AD}"/>
              </a:ext>
            </a:extLst>
          </p:cNvPr>
          <p:cNvPicPr>
            <a:picLocks noChangeAspect="1"/>
          </p:cNvPicPr>
          <p:nvPr/>
        </p:nvPicPr>
        <p:blipFill>
          <a:blip r:embed="rId2"/>
          <a:stretch>
            <a:fillRect/>
          </a:stretch>
        </p:blipFill>
        <p:spPr>
          <a:xfrm flipH="1">
            <a:off x="17103410" y="9263296"/>
            <a:ext cx="1157551" cy="9880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24" name="Picture 23" descr="A cartoon of a dog holding a toy&#10;&#10;Description automatically generated">
            <a:extLst>
              <a:ext uri="{FF2B5EF4-FFF2-40B4-BE49-F238E27FC236}">
                <a16:creationId xmlns:a16="http://schemas.microsoft.com/office/drawing/2014/main" id="{AE2D091C-495B-CCCC-43C1-A95861A15811}"/>
              </a:ext>
            </a:extLst>
          </p:cNvPr>
          <p:cNvPicPr>
            <a:picLocks noChangeAspect="1"/>
          </p:cNvPicPr>
          <p:nvPr/>
        </p:nvPicPr>
        <p:blipFill>
          <a:blip r:embed="rId2">
            <a:extLst>
              <a:ext uri="{28A0092B-C50C-407E-A947-70E740481C1C}">
                <a14:useLocalDpi xmlns:a14="http://schemas.microsoft.com/office/drawing/2010/main" val="0"/>
              </a:ext>
            </a:extLst>
          </a:blip>
          <a:srcRect l="60417" b="17901"/>
          <a:stretch/>
        </p:blipFill>
        <p:spPr>
          <a:xfrm>
            <a:off x="12192000" y="610975"/>
            <a:ext cx="5715000" cy="6667500"/>
          </a:xfrm>
          <a:prstGeom prst="rect">
            <a:avLst/>
          </a:prstGeom>
        </p:spPr>
      </p:pic>
      <p:grpSp>
        <p:nvGrpSpPr>
          <p:cNvPr id="2" name="Group 2"/>
          <p:cNvGrpSpPr/>
          <p:nvPr/>
        </p:nvGrpSpPr>
        <p:grpSpPr>
          <a:xfrm>
            <a:off x="3296120" y="2610762"/>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4" name="Group 4"/>
          <p:cNvGrpSpPr/>
          <p:nvPr/>
        </p:nvGrpSpPr>
        <p:grpSpPr>
          <a:xfrm>
            <a:off x="3296120" y="3921977"/>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7" name="TextBox 7"/>
          <p:cNvSpPr txBox="1"/>
          <p:nvPr/>
        </p:nvSpPr>
        <p:spPr>
          <a:xfrm>
            <a:off x="4579536" y="2560583"/>
            <a:ext cx="10706212" cy="994410"/>
          </a:xfrm>
          <a:prstGeom prst="rect">
            <a:avLst/>
          </a:prstGeom>
        </p:spPr>
        <p:txBody>
          <a:bodyPr lIns="0" tIns="0" rIns="0" bIns="0" rtlCol="0" anchor="t">
            <a:spAutoFit/>
          </a:bodyPr>
          <a:lstStyle/>
          <a:p>
            <a:pPr algn="l">
              <a:lnSpc>
                <a:spcPts val="7139"/>
              </a:lnSpc>
            </a:pPr>
            <a:r>
              <a:rPr lang="en-US" sz="5100">
                <a:solidFill>
                  <a:srgbClr val="FFFFFF"/>
                </a:solidFill>
                <a:latin typeface="Jua"/>
                <a:ea typeface="Jua"/>
                <a:cs typeface="Jua"/>
                <a:sym typeface="Jua"/>
              </a:rPr>
              <a:t>Our Team</a:t>
            </a:r>
          </a:p>
        </p:txBody>
      </p:sp>
      <p:sp>
        <p:nvSpPr>
          <p:cNvPr id="6" name="Freeform 6"/>
          <p:cNvSpPr/>
          <p:nvPr/>
        </p:nvSpPr>
        <p:spPr>
          <a:xfrm>
            <a:off x="-339025" y="6875259"/>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4579536" y="3805947"/>
            <a:ext cx="10456600" cy="994410"/>
          </a:xfrm>
          <a:prstGeom prst="rect">
            <a:avLst/>
          </a:prstGeom>
        </p:spPr>
        <p:txBody>
          <a:bodyPr lIns="0" tIns="0" rIns="0" bIns="0" rtlCol="0" anchor="t">
            <a:spAutoFit/>
          </a:bodyPr>
          <a:lstStyle/>
          <a:p>
            <a:pPr algn="l">
              <a:lnSpc>
                <a:spcPts val="7139"/>
              </a:lnSpc>
            </a:pPr>
            <a:r>
              <a:rPr lang="en-US" sz="5100">
                <a:solidFill>
                  <a:srgbClr val="FFFFFF"/>
                </a:solidFill>
                <a:latin typeface="Jua"/>
                <a:ea typeface="Jua"/>
                <a:cs typeface="Jua"/>
                <a:sym typeface="Jua"/>
              </a:rPr>
              <a:t>Project Overview</a:t>
            </a:r>
          </a:p>
        </p:txBody>
      </p:sp>
      <p:sp>
        <p:nvSpPr>
          <p:cNvPr id="9" name="TextBox 9"/>
          <p:cNvSpPr txBox="1"/>
          <p:nvPr/>
        </p:nvSpPr>
        <p:spPr>
          <a:xfrm>
            <a:off x="2353588" y="575147"/>
            <a:ext cx="9388556" cy="2000461"/>
          </a:xfrm>
          <a:prstGeom prst="rect">
            <a:avLst/>
          </a:prstGeom>
        </p:spPr>
        <p:txBody>
          <a:bodyPr lIns="0" tIns="0" rIns="0" bIns="0" rtlCol="0" anchor="t">
            <a:spAutoFit/>
          </a:bodyPr>
          <a:lstStyle/>
          <a:p>
            <a:pPr algn="ctr">
              <a:lnSpc>
                <a:spcPts val="14709"/>
              </a:lnSpc>
            </a:pPr>
            <a:r>
              <a:rPr lang="en-US" sz="14563">
                <a:solidFill>
                  <a:srgbClr val="FFFFFF"/>
                </a:solidFill>
                <a:latin typeface="Bobby Jones"/>
                <a:ea typeface="Bobby Jones"/>
                <a:cs typeface="Bobby Jones"/>
                <a:sym typeface="Bobby Jones"/>
              </a:rPr>
              <a:t>AGENDA</a:t>
            </a:r>
          </a:p>
        </p:txBody>
      </p:sp>
      <p:sp>
        <p:nvSpPr>
          <p:cNvPr id="10" name="TextBox 10"/>
          <p:cNvSpPr txBox="1"/>
          <p:nvPr/>
        </p:nvSpPr>
        <p:spPr>
          <a:xfrm>
            <a:off x="3409514" y="2606883"/>
            <a:ext cx="545211" cy="754761"/>
          </a:xfrm>
          <a:prstGeom prst="rect">
            <a:avLst/>
          </a:prstGeom>
        </p:spPr>
        <p:txBody>
          <a:bodyPr lIns="0" tIns="0" rIns="0" bIns="0" rtlCol="0" anchor="t">
            <a:spAutoFit/>
          </a:bodyPr>
          <a:lstStyle/>
          <a:p>
            <a:pPr algn="ctr">
              <a:lnSpc>
                <a:spcPts val="5652"/>
              </a:lnSpc>
            </a:pPr>
            <a:r>
              <a:rPr lang="en-US" sz="3600">
                <a:solidFill>
                  <a:srgbClr val="000000"/>
                </a:solidFill>
                <a:latin typeface="Jua"/>
                <a:ea typeface="Jua"/>
                <a:cs typeface="Jua"/>
                <a:sym typeface="Jua"/>
              </a:rPr>
              <a:t>1</a:t>
            </a:r>
          </a:p>
        </p:txBody>
      </p:sp>
      <p:sp>
        <p:nvSpPr>
          <p:cNvPr id="11" name="TextBox 11"/>
          <p:cNvSpPr txBox="1"/>
          <p:nvPr/>
        </p:nvSpPr>
        <p:spPr>
          <a:xfrm>
            <a:off x="3409514" y="3935423"/>
            <a:ext cx="545211" cy="754761"/>
          </a:xfrm>
          <a:prstGeom prst="rect">
            <a:avLst/>
          </a:prstGeom>
        </p:spPr>
        <p:txBody>
          <a:bodyPr lIns="0" tIns="0" rIns="0" bIns="0" rtlCol="0" anchor="t">
            <a:spAutoFit/>
          </a:bodyPr>
          <a:lstStyle/>
          <a:p>
            <a:pPr algn="ctr">
              <a:lnSpc>
                <a:spcPts val="5652"/>
              </a:lnSpc>
            </a:pPr>
            <a:r>
              <a:rPr lang="en-US" sz="3600">
                <a:solidFill>
                  <a:srgbClr val="000000"/>
                </a:solidFill>
                <a:latin typeface="Jua"/>
                <a:ea typeface="Jua"/>
                <a:cs typeface="Jua"/>
                <a:sym typeface="Jua"/>
              </a:rPr>
              <a:t>2</a:t>
            </a:r>
          </a:p>
        </p:txBody>
      </p:sp>
      <p:sp>
        <p:nvSpPr>
          <p:cNvPr id="12" name="TextBox 12"/>
          <p:cNvSpPr txBox="1"/>
          <p:nvPr/>
        </p:nvSpPr>
        <p:spPr>
          <a:xfrm>
            <a:off x="4579536" y="4927574"/>
            <a:ext cx="10456600" cy="994410"/>
          </a:xfrm>
          <a:prstGeom prst="rect">
            <a:avLst/>
          </a:prstGeom>
        </p:spPr>
        <p:txBody>
          <a:bodyPr lIns="0" tIns="0" rIns="0" bIns="0" rtlCol="0" anchor="t">
            <a:spAutoFit/>
          </a:bodyPr>
          <a:lstStyle/>
          <a:p>
            <a:pPr algn="l">
              <a:lnSpc>
                <a:spcPts val="7139"/>
              </a:lnSpc>
            </a:pPr>
            <a:r>
              <a:rPr lang="en-US" sz="5100">
                <a:solidFill>
                  <a:srgbClr val="FFFFFF"/>
                </a:solidFill>
                <a:latin typeface="Jua"/>
                <a:ea typeface="Jua"/>
                <a:cs typeface="Jua"/>
                <a:sym typeface="Jua"/>
              </a:rPr>
              <a:t>Languages and Tools</a:t>
            </a:r>
          </a:p>
        </p:txBody>
      </p:sp>
      <p:sp>
        <p:nvSpPr>
          <p:cNvPr id="13" name="TextBox 13"/>
          <p:cNvSpPr txBox="1"/>
          <p:nvPr/>
        </p:nvSpPr>
        <p:spPr>
          <a:xfrm>
            <a:off x="4579536" y="6190120"/>
            <a:ext cx="10456600" cy="994410"/>
          </a:xfrm>
          <a:prstGeom prst="rect">
            <a:avLst/>
          </a:prstGeom>
        </p:spPr>
        <p:txBody>
          <a:bodyPr lIns="0" tIns="0" rIns="0" bIns="0" rtlCol="0" anchor="t">
            <a:spAutoFit/>
          </a:bodyPr>
          <a:lstStyle/>
          <a:p>
            <a:pPr algn="l">
              <a:lnSpc>
                <a:spcPts val="7139"/>
              </a:lnSpc>
            </a:pPr>
            <a:r>
              <a:rPr lang="en-US" sz="5100">
                <a:solidFill>
                  <a:srgbClr val="FFFFFF"/>
                </a:solidFill>
                <a:latin typeface="Jua"/>
                <a:ea typeface="Jua"/>
                <a:cs typeface="Jua"/>
                <a:sym typeface="Jua"/>
              </a:rPr>
              <a:t>Team Management</a:t>
            </a:r>
          </a:p>
        </p:txBody>
      </p:sp>
      <p:sp>
        <p:nvSpPr>
          <p:cNvPr id="14" name="TextBox 14"/>
          <p:cNvSpPr txBox="1"/>
          <p:nvPr/>
        </p:nvSpPr>
        <p:spPr>
          <a:xfrm>
            <a:off x="4704796" y="7593583"/>
            <a:ext cx="10456600" cy="994410"/>
          </a:xfrm>
          <a:prstGeom prst="rect">
            <a:avLst/>
          </a:prstGeom>
        </p:spPr>
        <p:txBody>
          <a:bodyPr lIns="0" tIns="0" rIns="0" bIns="0" rtlCol="0" anchor="t">
            <a:spAutoFit/>
          </a:bodyPr>
          <a:lstStyle/>
          <a:p>
            <a:pPr algn="l">
              <a:lnSpc>
                <a:spcPts val="7139"/>
              </a:lnSpc>
            </a:pPr>
            <a:r>
              <a:rPr lang="en-US" sz="5100">
                <a:solidFill>
                  <a:srgbClr val="FFFFFF"/>
                </a:solidFill>
                <a:latin typeface="Jua"/>
                <a:ea typeface="Jua"/>
                <a:cs typeface="Jua"/>
                <a:sym typeface="Jua"/>
              </a:rPr>
              <a:t>Retrospective</a:t>
            </a:r>
          </a:p>
        </p:txBody>
      </p:sp>
      <p:grpSp>
        <p:nvGrpSpPr>
          <p:cNvPr id="15" name="Group 15"/>
          <p:cNvGrpSpPr/>
          <p:nvPr/>
        </p:nvGrpSpPr>
        <p:grpSpPr>
          <a:xfrm>
            <a:off x="3296120" y="6307812"/>
            <a:ext cx="771999" cy="771999"/>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7" name="Group 17"/>
          <p:cNvGrpSpPr/>
          <p:nvPr/>
        </p:nvGrpSpPr>
        <p:grpSpPr>
          <a:xfrm>
            <a:off x="3296120" y="7692282"/>
            <a:ext cx="771999" cy="771999"/>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9" name="Group 19"/>
          <p:cNvGrpSpPr/>
          <p:nvPr/>
        </p:nvGrpSpPr>
        <p:grpSpPr>
          <a:xfrm>
            <a:off x="3296120" y="5044436"/>
            <a:ext cx="771999" cy="77199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21" name="TextBox 21"/>
          <p:cNvSpPr txBox="1"/>
          <p:nvPr/>
        </p:nvSpPr>
        <p:spPr>
          <a:xfrm>
            <a:off x="3409514" y="5058013"/>
            <a:ext cx="545211" cy="754761"/>
          </a:xfrm>
          <a:prstGeom prst="rect">
            <a:avLst/>
          </a:prstGeom>
        </p:spPr>
        <p:txBody>
          <a:bodyPr lIns="0" tIns="0" rIns="0" bIns="0" rtlCol="0" anchor="t">
            <a:spAutoFit/>
          </a:bodyPr>
          <a:lstStyle/>
          <a:p>
            <a:pPr algn="ctr">
              <a:lnSpc>
                <a:spcPts val="5652"/>
              </a:lnSpc>
            </a:pPr>
            <a:r>
              <a:rPr lang="en-US" sz="3600">
                <a:solidFill>
                  <a:srgbClr val="000000"/>
                </a:solidFill>
                <a:latin typeface="Jua"/>
                <a:ea typeface="Jua"/>
                <a:cs typeface="Jua"/>
                <a:sym typeface="Jua"/>
              </a:rPr>
              <a:t>3</a:t>
            </a:r>
          </a:p>
        </p:txBody>
      </p:sp>
      <p:sp>
        <p:nvSpPr>
          <p:cNvPr id="22" name="TextBox 22"/>
          <p:cNvSpPr txBox="1"/>
          <p:nvPr/>
        </p:nvSpPr>
        <p:spPr>
          <a:xfrm>
            <a:off x="3409514" y="6315258"/>
            <a:ext cx="545211" cy="754761"/>
          </a:xfrm>
          <a:prstGeom prst="rect">
            <a:avLst/>
          </a:prstGeom>
        </p:spPr>
        <p:txBody>
          <a:bodyPr lIns="0" tIns="0" rIns="0" bIns="0" rtlCol="0" anchor="t">
            <a:spAutoFit/>
          </a:bodyPr>
          <a:lstStyle/>
          <a:p>
            <a:pPr algn="ctr">
              <a:lnSpc>
                <a:spcPts val="5652"/>
              </a:lnSpc>
            </a:pPr>
            <a:r>
              <a:rPr lang="en-US" sz="3600">
                <a:solidFill>
                  <a:srgbClr val="000000"/>
                </a:solidFill>
                <a:latin typeface="Jua"/>
                <a:ea typeface="Jua"/>
                <a:cs typeface="Jua"/>
                <a:sym typeface="Jua"/>
              </a:rPr>
              <a:t>4</a:t>
            </a:r>
          </a:p>
        </p:txBody>
      </p:sp>
      <p:sp>
        <p:nvSpPr>
          <p:cNvPr id="23" name="TextBox 23"/>
          <p:cNvSpPr txBox="1"/>
          <p:nvPr/>
        </p:nvSpPr>
        <p:spPr>
          <a:xfrm>
            <a:off x="3409514" y="7688237"/>
            <a:ext cx="545211" cy="754761"/>
          </a:xfrm>
          <a:prstGeom prst="rect">
            <a:avLst/>
          </a:prstGeom>
        </p:spPr>
        <p:txBody>
          <a:bodyPr lIns="0" tIns="0" rIns="0" bIns="0" rtlCol="0" anchor="t">
            <a:spAutoFit/>
          </a:bodyPr>
          <a:lstStyle/>
          <a:p>
            <a:pPr algn="ctr">
              <a:lnSpc>
                <a:spcPts val="5652"/>
              </a:lnSpc>
            </a:pPr>
            <a:r>
              <a:rPr lang="en-US" sz="3600">
                <a:solidFill>
                  <a:srgbClr val="000000"/>
                </a:solidFill>
                <a:latin typeface="Jua"/>
                <a:ea typeface="Jua"/>
                <a:cs typeface="Jua"/>
                <a:sym typeface="Jua"/>
              </a:rPr>
              <a:t>5</a:t>
            </a:r>
          </a:p>
        </p:txBody>
      </p:sp>
      <p:pic>
        <p:nvPicPr>
          <p:cNvPr id="26" name="Picture 25" descr="A blue and yellow logo&#10;&#10;Description automatically generated">
            <a:extLst>
              <a:ext uri="{FF2B5EF4-FFF2-40B4-BE49-F238E27FC236}">
                <a16:creationId xmlns:a16="http://schemas.microsoft.com/office/drawing/2014/main" id="{242609ED-A8FC-2A3E-5F9F-63C9CE2F2A2C}"/>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4758013"/>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Work Division &amp; Participation:</a:t>
            </a:r>
          </a:p>
          <a:p>
            <a:pPr marL="692879" lvl="1" indent="-346439" algn="l">
              <a:lnSpc>
                <a:spcPts val="4492"/>
              </a:lnSpc>
              <a:buFont typeface="Arial"/>
              <a:buChar char="•"/>
            </a:pPr>
            <a:r>
              <a:rPr lang="en-US" sz="3209">
                <a:solidFill>
                  <a:srgbClr val="FFFFFF"/>
                </a:solidFill>
                <a:latin typeface="Jua"/>
                <a:ea typeface="Jua"/>
                <a:cs typeface="Jua"/>
                <a:sym typeface="Jua"/>
              </a:rPr>
              <a:t>Jira, and GitHub will be used to track and divide all tasks.</a:t>
            </a:r>
          </a:p>
          <a:p>
            <a:pPr marL="692879" lvl="1" indent="-346439" algn="l">
              <a:lnSpc>
                <a:spcPts val="4492"/>
              </a:lnSpc>
              <a:buFont typeface="Arial"/>
              <a:buChar char="•"/>
            </a:pPr>
            <a:r>
              <a:rPr lang="en-US" sz="3209">
                <a:solidFill>
                  <a:srgbClr val="FFFFFF"/>
                </a:solidFill>
                <a:latin typeface="Jua"/>
                <a:ea typeface="Jua"/>
                <a:cs typeface="Jua"/>
                <a:sym typeface="Jua"/>
              </a:rPr>
              <a:t>The entire project should be divided into equal parts, and all team members should be given equal responsibility.</a:t>
            </a:r>
          </a:p>
          <a:p>
            <a:pPr marL="692879" lvl="1" indent="-346439" algn="l">
              <a:lnSpc>
                <a:spcPts val="4492"/>
              </a:lnSpc>
              <a:buFont typeface="Arial"/>
              <a:buChar char="•"/>
            </a:pPr>
            <a:r>
              <a:rPr lang="en-US" sz="3209">
                <a:solidFill>
                  <a:srgbClr val="FFFFFF"/>
                </a:solidFill>
                <a:latin typeface="Jua"/>
                <a:ea typeface="Jua"/>
                <a:cs typeface="Jua"/>
                <a:sym typeface="Jua"/>
              </a:rPr>
              <a:t>If a team member is not participating to the level the other members are, the team leader is permitted to assign necessary tasks to that member.</a:t>
            </a:r>
          </a:p>
          <a:p>
            <a:pPr marL="692879" lvl="1" indent="-346439" algn="l">
              <a:lnSpc>
                <a:spcPts val="4492"/>
              </a:lnSpc>
              <a:buFont typeface="Arial"/>
              <a:buChar char="•"/>
            </a:pPr>
            <a:r>
              <a:rPr lang="en-US" sz="3209">
                <a:solidFill>
                  <a:srgbClr val="FFFFFF"/>
                </a:solidFill>
                <a:latin typeface="Jua"/>
                <a:ea typeface="Jua"/>
                <a:cs typeface="Jua"/>
                <a:sym typeface="Jua"/>
              </a:rPr>
              <a:t>Each team member is responsible for their assigned tasks and their contribution to the overall success of the project.</a:t>
            </a:r>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C082D085-82A6-B20A-F49A-E91A767D3B61}"/>
              </a:ext>
            </a:extLst>
          </p:cNvPr>
          <p:cNvPicPr>
            <a:picLocks noChangeAspect="1"/>
          </p:cNvPicPr>
          <p:nvPr/>
        </p:nvPicPr>
        <p:blipFill>
          <a:blip r:embed="rId2"/>
          <a:stretch>
            <a:fillRect/>
          </a:stretch>
        </p:blipFill>
        <p:spPr>
          <a:xfrm flipH="1">
            <a:off x="17103410" y="9263296"/>
            <a:ext cx="1157551" cy="9880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400300"/>
            <a:ext cx="14734620" cy="7120219"/>
          </a:xfrm>
          <a:prstGeom prst="rect">
            <a:avLst/>
          </a:prstGeom>
        </p:spPr>
        <p:txBody>
          <a:bodyPr lIns="0" tIns="0" rIns="0" bIns="0" rtlCol="0" anchor="t">
            <a:spAutoFit/>
          </a:bodyPr>
          <a:lstStyle/>
          <a:p>
            <a:pPr algn="l">
              <a:lnSpc>
                <a:spcPts val="5597"/>
              </a:lnSpc>
            </a:pPr>
            <a:r>
              <a:rPr lang="en-US" sz="3200">
                <a:solidFill>
                  <a:srgbClr val="FFFFFF"/>
                </a:solidFill>
                <a:latin typeface="Jua"/>
                <a:ea typeface="Jua"/>
                <a:cs typeface="Jua"/>
                <a:sym typeface="Jua"/>
              </a:rPr>
              <a:t>Meetings:</a:t>
            </a:r>
          </a:p>
          <a:p>
            <a:pPr marL="561339" lvl="1" indent="-280669" algn="l">
              <a:lnSpc>
                <a:spcPts val="3639"/>
              </a:lnSpc>
              <a:buFont typeface="Arial"/>
              <a:buChar char="•"/>
            </a:pPr>
            <a:r>
              <a:rPr lang="en-US" sz="2200">
                <a:solidFill>
                  <a:srgbClr val="FFFFFF"/>
                </a:solidFill>
                <a:latin typeface="Jua"/>
                <a:ea typeface="Jua"/>
                <a:cs typeface="Jua"/>
                <a:sym typeface="Jua"/>
              </a:rPr>
              <a:t>Regular team meetings will be scheduled twice a week on Sundays at 2:00 pm and Thursdays at 5:30 pm via zoom to review individual and collective progress. Failing to join these meetings will negatively affect the group.</a:t>
            </a:r>
          </a:p>
          <a:p>
            <a:pPr marL="561339" lvl="1" indent="-280669" algn="l">
              <a:lnSpc>
                <a:spcPts val="3639"/>
              </a:lnSpc>
              <a:buFont typeface="Arial"/>
              <a:buChar char="•"/>
            </a:pPr>
            <a:r>
              <a:rPr lang="en-US" sz="2200">
                <a:solidFill>
                  <a:srgbClr val="FFFFFF"/>
                </a:solidFill>
                <a:latin typeface="Jua"/>
                <a:ea typeface="Jua"/>
                <a:cs typeface="Jua"/>
                <a:sym typeface="Jua"/>
              </a:rPr>
              <a:t>If unable to attend a scheduled meeting, team members should inform the group in advance.</a:t>
            </a:r>
          </a:p>
          <a:p>
            <a:pPr marL="561339" lvl="1" indent="-280669" algn="l">
              <a:lnSpc>
                <a:spcPts val="3639"/>
              </a:lnSpc>
              <a:buFont typeface="Arial"/>
              <a:buChar char="•"/>
            </a:pPr>
            <a:r>
              <a:rPr lang="en-US" sz="2200">
                <a:solidFill>
                  <a:srgbClr val="FFFFFF"/>
                </a:solidFill>
                <a:latin typeface="Jua"/>
                <a:ea typeface="Jua"/>
                <a:cs typeface="Jua"/>
                <a:sym typeface="Jua"/>
              </a:rPr>
              <a:t>In urgent situations, additional meetings may be arranged with at least 24 hours’ notice.</a:t>
            </a:r>
          </a:p>
          <a:p>
            <a:pPr marL="561339" lvl="1" indent="-280669" algn="l">
              <a:lnSpc>
                <a:spcPts val="3639"/>
              </a:lnSpc>
              <a:buFont typeface="Arial"/>
              <a:buChar char="•"/>
            </a:pPr>
            <a:r>
              <a:rPr lang="en-US" sz="2200">
                <a:solidFill>
                  <a:srgbClr val="FFFFFF"/>
                </a:solidFill>
                <a:latin typeface="Jua"/>
                <a:ea typeface="Jua"/>
                <a:cs typeface="Jua"/>
                <a:sym typeface="Jua"/>
              </a:rPr>
              <a:t>Meeting agendas will be sent at least 24 hours prior to the meeting.</a:t>
            </a:r>
          </a:p>
          <a:p>
            <a:pPr marL="561339" lvl="1" indent="-280669" algn="l">
              <a:lnSpc>
                <a:spcPts val="3639"/>
              </a:lnSpc>
              <a:buFont typeface="Arial"/>
              <a:buChar char="•"/>
            </a:pPr>
            <a:r>
              <a:rPr lang="en-US" sz="2200">
                <a:solidFill>
                  <a:srgbClr val="FFFFFF"/>
                </a:solidFill>
                <a:latin typeface="Jua"/>
                <a:ea typeface="Jua"/>
                <a:cs typeface="Jua"/>
                <a:sym typeface="Jua"/>
              </a:rPr>
              <a:t>Meetings will commence and conclude on time, with members expected to join 2 minutes prior to the start.</a:t>
            </a:r>
          </a:p>
          <a:p>
            <a:pPr marL="561339" lvl="1" indent="-280669" algn="l">
              <a:lnSpc>
                <a:spcPts val="3639"/>
              </a:lnSpc>
              <a:buFont typeface="Arial"/>
              <a:buChar char="•"/>
            </a:pPr>
            <a:r>
              <a:rPr lang="en-US" sz="2200">
                <a:solidFill>
                  <a:srgbClr val="FFFFFF"/>
                </a:solidFill>
                <a:latin typeface="Jua"/>
                <a:ea typeface="Jua"/>
                <a:cs typeface="Jua"/>
                <a:sym typeface="Jua"/>
              </a:rPr>
              <a:t>All team members are required to have their Zoom cameras open during the meetings. They are required to show respect, actively listen, and participate by sharing feedback or suggestions.</a:t>
            </a:r>
          </a:p>
          <a:p>
            <a:pPr marL="561339" lvl="1" indent="-280669" algn="l">
              <a:lnSpc>
                <a:spcPts val="3639"/>
              </a:lnSpc>
              <a:buFont typeface="Arial"/>
              <a:buChar char="•"/>
            </a:pPr>
            <a:r>
              <a:rPr lang="en-US" sz="2200">
                <a:solidFill>
                  <a:srgbClr val="FFFFFF"/>
                </a:solidFill>
                <a:latin typeface="Jua"/>
                <a:ea typeface="Jua"/>
                <a:cs typeface="Jua"/>
                <a:sym typeface="Jua"/>
              </a:rPr>
              <a:t>Team agrees to follow these agile practices throughout the project:  </a:t>
            </a:r>
          </a:p>
          <a:p>
            <a:pPr marL="1122678" lvl="2" indent="-374226" algn="l">
              <a:lnSpc>
                <a:spcPts val="3639"/>
              </a:lnSpc>
              <a:buFont typeface="Arial"/>
              <a:buChar char="⚬"/>
            </a:pPr>
            <a:r>
              <a:rPr lang="en-US" sz="2200">
                <a:solidFill>
                  <a:srgbClr val="FFFFFF"/>
                </a:solidFill>
                <a:latin typeface="Jua"/>
                <a:ea typeface="Jua"/>
                <a:cs typeface="Jua"/>
                <a:sym typeface="Jua"/>
              </a:rPr>
              <a:t>Meet at the beginning of each sprint to discuss tasks for the upcoming sprint.</a:t>
            </a:r>
          </a:p>
          <a:p>
            <a:pPr marL="1122678" lvl="2" indent="-374226" algn="l">
              <a:lnSpc>
                <a:spcPts val="3639"/>
              </a:lnSpc>
              <a:buFont typeface="Arial"/>
              <a:buChar char="⚬"/>
            </a:pPr>
            <a:r>
              <a:rPr lang="en-US" sz="2200">
                <a:solidFill>
                  <a:srgbClr val="FFFFFF"/>
                </a:solidFill>
                <a:latin typeface="Jua"/>
                <a:ea typeface="Jua"/>
                <a:cs typeface="Jua"/>
                <a:sym typeface="Jua"/>
              </a:rPr>
              <a:t>Meet at the end of each sprint to present the completed work and gather feedback. </a:t>
            </a:r>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8980AEDB-67C7-08BE-2F9F-95040620C16E}"/>
              </a:ext>
            </a:extLst>
          </p:cNvPr>
          <p:cNvPicPr>
            <a:picLocks noChangeAspect="1"/>
          </p:cNvPicPr>
          <p:nvPr/>
        </p:nvPicPr>
        <p:blipFill>
          <a:blip r:embed="rId2"/>
          <a:stretch>
            <a:fillRect/>
          </a:stretch>
        </p:blipFill>
        <p:spPr>
          <a:xfrm flipH="1">
            <a:off x="17103410" y="9263296"/>
            <a:ext cx="1157551" cy="9880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5707404"/>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Respect and Professionalism:</a:t>
            </a:r>
          </a:p>
          <a:p>
            <a:pPr marL="604518" lvl="1" indent="-302259" algn="l">
              <a:lnSpc>
                <a:spcPts val="3919"/>
              </a:lnSpc>
              <a:buFont typeface="Arial"/>
              <a:buChar char="•"/>
            </a:pPr>
            <a:r>
              <a:rPr lang="en-US" sz="2799">
                <a:solidFill>
                  <a:srgbClr val="FFFFFF"/>
                </a:solidFill>
                <a:latin typeface="Jua"/>
                <a:ea typeface="Jua"/>
                <a:cs typeface="Jua"/>
                <a:sym typeface="Jua"/>
              </a:rPr>
              <a:t>All communication and interaction within the team will be conducted with respect; diverse viewpoints and inputs should be appreciated.</a:t>
            </a:r>
          </a:p>
          <a:p>
            <a:pPr marL="604518" lvl="1" indent="-302259" algn="l">
              <a:lnSpc>
                <a:spcPts val="3919"/>
              </a:lnSpc>
              <a:buFont typeface="Arial"/>
              <a:buChar char="•"/>
            </a:pPr>
            <a:r>
              <a:rPr lang="en-US" sz="2799">
                <a:solidFill>
                  <a:srgbClr val="FFFFFF"/>
                </a:solidFill>
                <a:latin typeface="Jua"/>
                <a:ea typeface="Jua"/>
                <a:cs typeface="Jua"/>
                <a:sym typeface="Jua"/>
              </a:rPr>
              <a:t>Feedback should be constructive and centered on the project and not on personal traits.</a:t>
            </a:r>
          </a:p>
          <a:p>
            <a:pPr marL="604518" lvl="1" indent="-302259" algn="l">
              <a:lnSpc>
                <a:spcPts val="3919"/>
              </a:lnSpc>
              <a:buFont typeface="Arial"/>
              <a:buChar char="•"/>
            </a:pPr>
            <a:r>
              <a:rPr lang="en-US" sz="2799">
                <a:solidFill>
                  <a:srgbClr val="FFFFFF"/>
                </a:solidFill>
                <a:latin typeface="Jua"/>
                <a:ea typeface="Jua"/>
                <a:cs typeface="Jua"/>
                <a:sym typeface="Jua"/>
              </a:rPr>
              <a:t>If a member disagrees with a decision, they can request a review at the next team meeting.</a:t>
            </a:r>
          </a:p>
          <a:p>
            <a:pPr marL="604518" lvl="1" indent="-302259" algn="l">
              <a:lnSpc>
                <a:spcPts val="3919"/>
              </a:lnSpc>
              <a:buFont typeface="Arial"/>
              <a:buChar char="•"/>
            </a:pPr>
            <a:r>
              <a:rPr lang="en-US" sz="2799">
                <a:solidFill>
                  <a:srgbClr val="FFFFFF"/>
                </a:solidFill>
                <a:latin typeface="Jua"/>
                <a:ea typeface="Jua"/>
                <a:cs typeface="Jua"/>
                <a:sym typeface="Jua"/>
              </a:rPr>
              <a:t>The team aims to create a welcoming space where everyone feels comfortable sharing their ideas</a:t>
            </a:r>
          </a:p>
          <a:p>
            <a:pPr marL="604518" lvl="1" indent="-302259" algn="l">
              <a:lnSpc>
                <a:spcPts val="3919"/>
              </a:lnSpc>
              <a:buFont typeface="Arial"/>
              <a:buChar char="•"/>
            </a:pPr>
            <a:r>
              <a:rPr lang="en-US" sz="2799">
                <a:solidFill>
                  <a:srgbClr val="FFFFFF"/>
                </a:solidFill>
                <a:latin typeface="Jua"/>
                <a:ea typeface="Jua"/>
                <a:cs typeface="Jua"/>
                <a:sym typeface="Jua"/>
              </a:rPr>
              <a:t>Any disagreements should be addressed openly and respectfully within the team. If an internal resolution is not possible, the team will seek advice from the professor.</a:t>
            </a:r>
          </a:p>
          <a:p>
            <a:pPr algn="l">
              <a:lnSpc>
                <a:spcPts val="3639"/>
              </a:lnSpc>
            </a:pPr>
            <a:endParaRPr lang="en-US" sz="2799">
              <a:solidFill>
                <a:srgbClr val="FFFFFF"/>
              </a:solidFill>
              <a:latin typeface="Jua"/>
              <a:ea typeface="Jua"/>
              <a:cs typeface="Jua"/>
              <a:sym typeface="Jua"/>
            </a:endParaRPr>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AC53B4BD-0FFD-90AE-7E2E-8AAC6E956023}"/>
              </a:ext>
            </a:extLst>
          </p:cNvPr>
          <p:cNvPicPr>
            <a:picLocks noChangeAspect="1"/>
          </p:cNvPicPr>
          <p:nvPr/>
        </p:nvPicPr>
        <p:blipFill>
          <a:blip r:embed="rId2"/>
          <a:stretch>
            <a:fillRect/>
          </a:stretch>
        </p:blipFill>
        <p:spPr>
          <a:xfrm flipH="1">
            <a:off x="17103410" y="9263296"/>
            <a:ext cx="1157551" cy="9880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7242495"/>
          </a:xfrm>
          <a:prstGeom prst="rect">
            <a:avLst/>
          </a:prstGeom>
        </p:spPr>
        <p:txBody>
          <a:bodyPr lIns="0" tIns="0" rIns="0" bIns="0" rtlCol="0" anchor="t">
            <a:spAutoFit/>
          </a:bodyPr>
          <a:lstStyle/>
          <a:p>
            <a:pPr algn="l">
              <a:lnSpc>
                <a:spcPts val="5597"/>
              </a:lnSpc>
            </a:pPr>
            <a:r>
              <a:rPr lang="en-US" sz="3950">
                <a:solidFill>
                  <a:srgbClr val="FFFFFF"/>
                </a:solidFill>
                <a:latin typeface="Jua"/>
                <a:ea typeface="Jua"/>
                <a:cs typeface="Jua"/>
                <a:sym typeface="Jua"/>
              </a:rPr>
              <a:t>Definition of Done (DoD) for the Language Translator App:</a:t>
            </a:r>
          </a:p>
          <a:p>
            <a:pPr marL="647065" lvl="1" indent="-323215">
              <a:lnSpc>
                <a:spcPts val="4199"/>
              </a:lnSpc>
              <a:buFont typeface="Arial"/>
              <a:buChar char="•"/>
            </a:pPr>
            <a:r>
              <a:rPr lang="en-US" sz="2950">
                <a:solidFill>
                  <a:srgbClr val="FFFFFF"/>
                </a:solidFill>
                <a:latin typeface="Jua"/>
                <a:ea typeface="Jua"/>
                <a:cs typeface="Jua"/>
                <a:sym typeface="Jua"/>
              </a:rPr>
              <a:t>The translation and transcription feature works as intended and meets all acceptance criteria and requirements.</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The app successfully translates text between the specified languages without errors.</a:t>
            </a:r>
            <a:endParaRPr lang="en-US" sz="2950">
              <a:solidFill>
                <a:srgbClr val="FFFFFF"/>
              </a:solidFill>
              <a:latin typeface="Jua"/>
              <a:ea typeface="Jua"/>
              <a:cs typeface="Jua"/>
            </a:endParaRPr>
          </a:p>
          <a:p>
            <a:pPr marL="647065" lvl="1" indent="-323215">
              <a:lnSpc>
                <a:spcPts val="4199"/>
              </a:lnSpc>
              <a:buFont typeface="Arial,Sans-Serif"/>
              <a:buChar char="•"/>
            </a:pPr>
            <a:r>
              <a:rPr lang="en-US" sz="3000">
                <a:solidFill>
                  <a:srgbClr val="FFFFFF"/>
                </a:solidFill>
                <a:latin typeface="Jua"/>
                <a:ea typeface="Jua"/>
                <a:cs typeface="Jua"/>
              </a:rPr>
              <a:t>The app successfully transcribes speech to text.</a:t>
            </a:r>
            <a:endParaRPr lang="en-US" sz="3000">
              <a:solidFill>
                <a:srgbClr val="000000"/>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Codes have been reviewed and approved by all team members.</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The app has been manually tested for usability and performance.</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Codes are documented with comments where necessary.</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User guide and technical documentation have been updated accordingly.</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The app is deployable and runs without issues.</a:t>
            </a:r>
            <a:endParaRPr lang="en-US" sz="2950">
              <a:solidFill>
                <a:srgbClr val="FFFFFF"/>
              </a:solidFill>
              <a:latin typeface="Jua"/>
              <a:ea typeface="Jua"/>
              <a:cs typeface="Jua"/>
            </a:endParaRPr>
          </a:p>
          <a:p>
            <a:pPr algn="l">
              <a:lnSpc>
                <a:spcPts val="3639"/>
              </a:lnSpc>
            </a:pPr>
            <a:endParaRPr lang="en-US" sz="2999">
              <a:solidFill>
                <a:srgbClr val="FFFFFF"/>
              </a:solidFill>
              <a:latin typeface="Jua"/>
              <a:ea typeface="Jua"/>
              <a:cs typeface="Jua"/>
              <a:sym typeface="Jua"/>
            </a:endParaRPr>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F8E7A57C-DCA0-2F66-8465-A57DEA79FE05}"/>
              </a:ext>
            </a:extLst>
          </p:cNvPr>
          <p:cNvPicPr>
            <a:picLocks noChangeAspect="1"/>
          </p:cNvPicPr>
          <p:nvPr/>
        </p:nvPicPr>
        <p:blipFill>
          <a:blip r:embed="rId2"/>
          <a:stretch>
            <a:fillRect/>
          </a:stretch>
        </p:blipFill>
        <p:spPr>
          <a:xfrm flipH="1">
            <a:off x="17103410" y="9263296"/>
            <a:ext cx="1157551" cy="9880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2497973" y="3524413"/>
            <a:ext cx="13307383" cy="5033175"/>
          </a:xfrm>
          <a:custGeom>
            <a:avLst/>
            <a:gdLst/>
            <a:ahLst/>
            <a:cxnLst/>
            <a:rect l="l" t="t" r="r" b="b"/>
            <a:pathLst>
              <a:path w="13307383" h="5033175">
                <a:moveTo>
                  <a:pt x="0" y="0"/>
                </a:moveTo>
                <a:lnTo>
                  <a:pt x="13307382" y="0"/>
                </a:lnTo>
                <a:lnTo>
                  <a:pt x="13307382" y="5033175"/>
                </a:lnTo>
                <a:lnTo>
                  <a:pt x="0" y="5033175"/>
                </a:lnTo>
                <a:lnTo>
                  <a:pt x="0" y="0"/>
                </a:lnTo>
                <a:close/>
              </a:path>
            </a:pathLst>
          </a:custGeom>
          <a:blipFill>
            <a:blip r:embed="rId2"/>
            <a:stretch>
              <a:fillRect l="-643" t="-720" r="-528"/>
            </a:stretch>
          </a:blipFill>
        </p:spPr>
        <p:txBody>
          <a:bodyPr/>
          <a:lstStyle/>
          <a:p>
            <a:endParaRPr lang="en-US"/>
          </a:p>
        </p:txBody>
      </p:sp>
      <p:sp>
        <p:nvSpPr>
          <p:cNvPr id="3" name="TextBox 3"/>
          <p:cNvSpPr txBox="1"/>
          <p:nvPr/>
        </p:nvSpPr>
        <p:spPr>
          <a:xfrm>
            <a:off x="755552" y="835297"/>
            <a:ext cx="16776895"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TEAM WORKING AGREEMENT</a:t>
            </a:r>
          </a:p>
        </p:txBody>
      </p:sp>
      <p:pic>
        <p:nvPicPr>
          <p:cNvPr id="4" name="Picture 3" descr="A blue and yellow logo&#10;&#10;Description automatically generated">
            <a:extLst>
              <a:ext uri="{FF2B5EF4-FFF2-40B4-BE49-F238E27FC236}">
                <a16:creationId xmlns:a16="http://schemas.microsoft.com/office/drawing/2014/main" id="{F6FD6DC5-33DE-B69D-0694-535EC778A46C}"/>
              </a:ext>
            </a:extLst>
          </p:cNvPr>
          <p:cNvPicPr>
            <a:picLocks noChangeAspect="1"/>
          </p:cNvPicPr>
          <p:nvPr/>
        </p:nvPicPr>
        <p:blipFill>
          <a:blip r:embed="rId3"/>
          <a:stretch>
            <a:fillRect/>
          </a:stretch>
        </p:blipFill>
        <p:spPr>
          <a:xfrm flipH="1">
            <a:off x="17103410" y="9263296"/>
            <a:ext cx="1157551" cy="9880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1104900"/>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RETROSPECTIVE</a:t>
            </a:r>
          </a:p>
        </p:txBody>
      </p:sp>
      <p:pic>
        <p:nvPicPr>
          <p:cNvPr id="13" name="Picture 12" descr="A blue and yellow logo&#10;&#10;Description automatically generated">
            <a:extLst>
              <a:ext uri="{FF2B5EF4-FFF2-40B4-BE49-F238E27FC236}">
                <a16:creationId xmlns:a16="http://schemas.microsoft.com/office/drawing/2014/main" id="{16CD612C-F304-AC18-29D5-E6F32C5F4462}"/>
              </a:ext>
            </a:extLst>
          </p:cNvPr>
          <p:cNvPicPr>
            <a:picLocks noChangeAspect="1"/>
          </p:cNvPicPr>
          <p:nvPr/>
        </p:nvPicPr>
        <p:blipFill>
          <a:blip r:embed="rId2"/>
          <a:stretch>
            <a:fillRect/>
          </a:stretch>
        </p:blipFill>
        <p:spPr>
          <a:xfrm>
            <a:off x="-652" y="326"/>
            <a:ext cx="3007550" cy="2567183"/>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91EE952F-6DAA-CCF6-2DEE-FB56362DFE26}"/>
              </a:ext>
            </a:extLst>
          </p:cNvPr>
          <p:cNvPicPr>
            <a:picLocks noChangeAspect="1"/>
          </p:cNvPicPr>
          <p:nvPr/>
        </p:nvPicPr>
        <p:blipFill>
          <a:blip r:embed="rId3"/>
          <a:stretch>
            <a:fillRect/>
          </a:stretch>
        </p:blipFill>
        <p:spPr>
          <a:xfrm>
            <a:off x="12878861" y="3837183"/>
            <a:ext cx="4423137" cy="2157299"/>
          </a:xfrm>
          <a:prstGeom prst="rect">
            <a:avLst/>
          </a:prstGeom>
        </p:spPr>
      </p:pic>
      <p:pic>
        <p:nvPicPr>
          <p:cNvPr id="3" name="Picture 2" descr="A screenshot of a chat&#10;&#10;Description automatically generated">
            <a:extLst>
              <a:ext uri="{FF2B5EF4-FFF2-40B4-BE49-F238E27FC236}">
                <a16:creationId xmlns:a16="http://schemas.microsoft.com/office/drawing/2014/main" id="{E650457E-0275-FF18-87A5-18742DA9435A}"/>
              </a:ext>
            </a:extLst>
          </p:cNvPr>
          <p:cNvPicPr>
            <a:picLocks noChangeAspect="1"/>
          </p:cNvPicPr>
          <p:nvPr/>
        </p:nvPicPr>
        <p:blipFill>
          <a:blip r:embed="rId4"/>
          <a:stretch>
            <a:fillRect/>
          </a:stretch>
        </p:blipFill>
        <p:spPr>
          <a:xfrm>
            <a:off x="1659836" y="3844437"/>
            <a:ext cx="5005753" cy="2817934"/>
          </a:xfrm>
          <a:prstGeom prst="rect">
            <a:avLst/>
          </a:prstGeom>
        </p:spPr>
      </p:pic>
      <p:pic>
        <p:nvPicPr>
          <p:cNvPr id="5" name="Picture 4" descr="A screenshot of a survey&#10;&#10;Description automatically generated">
            <a:extLst>
              <a:ext uri="{FF2B5EF4-FFF2-40B4-BE49-F238E27FC236}">
                <a16:creationId xmlns:a16="http://schemas.microsoft.com/office/drawing/2014/main" id="{F578018C-0F3D-278B-6381-CD9F9213A0F7}"/>
              </a:ext>
            </a:extLst>
          </p:cNvPr>
          <p:cNvPicPr>
            <a:picLocks noChangeAspect="1"/>
          </p:cNvPicPr>
          <p:nvPr/>
        </p:nvPicPr>
        <p:blipFill>
          <a:blip r:embed="rId5"/>
          <a:stretch>
            <a:fillRect/>
          </a:stretch>
        </p:blipFill>
        <p:spPr>
          <a:xfrm>
            <a:off x="7108214" y="3846728"/>
            <a:ext cx="5038726" cy="4906070"/>
          </a:xfrm>
          <a:prstGeom prst="rect">
            <a:avLst/>
          </a:prstGeom>
        </p:spPr>
      </p:pic>
      <p:pic>
        <p:nvPicPr>
          <p:cNvPr id="7" name="Picture 6" descr="A screenshot of a survey&#10;&#10;Description automatically generated">
            <a:extLst>
              <a:ext uri="{FF2B5EF4-FFF2-40B4-BE49-F238E27FC236}">
                <a16:creationId xmlns:a16="http://schemas.microsoft.com/office/drawing/2014/main" id="{D0C650EE-352F-E130-9AFD-CB3C41C92A83}"/>
              </a:ext>
            </a:extLst>
          </p:cNvPr>
          <p:cNvPicPr>
            <a:picLocks noChangeAspect="1"/>
          </p:cNvPicPr>
          <p:nvPr/>
        </p:nvPicPr>
        <p:blipFill>
          <a:blip r:embed="rId6"/>
          <a:stretch>
            <a:fillRect/>
          </a:stretch>
        </p:blipFill>
        <p:spPr>
          <a:xfrm>
            <a:off x="1654169" y="6673408"/>
            <a:ext cx="5016715" cy="28384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1104900"/>
            <a:ext cx="14142669" cy="3103414"/>
          </a:xfrm>
          <a:prstGeom prst="rect">
            <a:avLst/>
          </a:prstGeom>
        </p:spPr>
        <p:txBody>
          <a:bodyPr lIns="0" tIns="0" rIns="0" bIns="0" rtlCol="0" anchor="t">
            <a:spAutoFit/>
          </a:bodyPr>
          <a:lstStyle/>
          <a:p>
            <a:pPr algn="ctr">
              <a:lnSpc>
                <a:spcPts val="12140"/>
              </a:lnSpc>
            </a:pPr>
            <a:r>
              <a:rPr lang="en-US" sz="12000">
                <a:solidFill>
                  <a:srgbClr val="FFFFFF"/>
                </a:solidFill>
                <a:latin typeface="Bobby Jones"/>
                <a:ea typeface="Bobby Jones"/>
                <a:cs typeface="Bobby Jones"/>
                <a:sym typeface="Bobby Jones"/>
              </a:rPr>
              <a:t>RETROSPECTIVE – Action Item</a:t>
            </a:r>
            <a:endParaRPr lang="en-US" sz="12020">
              <a:solidFill>
                <a:srgbClr val="FFFFFF"/>
              </a:solidFill>
              <a:latin typeface="Bobby Jones"/>
              <a:ea typeface="Bobby Jones"/>
              <a:cs typeface="Bobby Jones"/>
              <a:sym typeface="Bobby Jones"/>
            </a:endParaRPr>
          </a:p>
        </p:txBody>
      </p:sp>
      <p:pic>
        <p:nvPicPr>
          <p:cNvPr id="13" name="Picture 12" descr="A blue and yellow logo&#10;&#10;Description automatically generated">
            <a:extLst>
              <a:ext uri="{FF2B5EF4-FFF2-40B4-BE49-F238E27FC236}">
                <a16:creationId xmlns:a16="http://schemas.microsoft.com/office/drawing/2014/main" id="{16CD612C-F304-AC18-29D5-E6F32C5F4462}"/>
              </a:ext>
            </a:extLst>
          </p:cNvPr>
          <p:cNvPicPr>
            <a:picLocks noChangeAspect="1"/>
          </p:cNvPicPr>
          <p:nvPr/>
        </p:nvPicPr>
        <p:blipFill>
          <a:blip r:embed="rId2"/>
          <a:stretch>
            <a:fillRect/>
          </a:stretch>
        </p:blipFill>
        <p:spPr>
          <a:xfrm>
            <a:off x="-652" y="326"/>
            <a:ext cx="3007550" cy="2567183"/>
          </a:xfrm>
          <a:prstGeom prst="rect">
            <a:avLst/>
          </a:prstGeom>
        </p:spPr>
      </p:pic>
      <p:pic>
        <p:nvPicPr>
          <p:cNvPr id="2" name="Picture 1" descr="A screenshot of a phone&#10;&#10;Description automatically generated">
            <a:extLst>
              <a:ext uri="{FF2B5EF4-FFF2-40B4-BE49-F238E27FC236}">
                <a16:creationId xmlns:a16="http://schemas.microsoft.com/office/drawing/2014/main" id="{3F8B31AB-F5E2-CBE8-ECB6-CE1E72E86473}"/>
              </a:ext>
            </a:extLst>
          </p:cNvPr>
          <p:cNvPicPr>
            <a:picLocks noChangeAspect="1"/>
          </p:cNvPicPr>
          <p:nvPr/>
        </p:nvPicPr>
        <p:blipFill>
          <a:blip r:embed="rId3"/>
          <a:stretch>
            <a:fillRect/>
          </a:stretch>
        </p:blipFill>
        <p:spPr>
          <a:xfrm>
            <a:off x="2732614" y="5160576"/>
            <a:ext cx="2306615" cy="4748669"/>
          </a:xfrm>
          <a:prstGeom prst="rect">
            <a:avLst/>
          </a:prstGeom>
        </p:spPr>
      </p:pic>
      <p:pic>
        <p:nvPicPr>
          <p:cNvPr id="3" name="Picture 2" descr="A close-up of a phone screen&#10;&#10;Description automatically generated">
            <a:extLst>
              <a:ext uri="{FF2B5EF4-FFF2-40B4-BE49-F238E27FC236}">
                <a16:creationId xmlns:a16="http://schemas.microsoft.com/office/drawing/2014/main" id="{65756517-95B3-C495-5E0D-DFBD94B74AA8}"/>
              </a:ext>
            </a:extLst>
          </p:cNvPr>
          <p:cNvPicPr>
            <a:picLocks noChangeAspect="1"/>
          </p:cNvPicPr>
          <p:nvPr/>
        </p:nvPicPr>
        <p:blipFill>
          <a:blip r:embed="rId4"/>
          <a:stretch>
            <a:fillRect/>
          </a:stretch>
        </p:blipFill>
        <p:spPr>
          <a:xfrm>
            <a:off x="5567035" y="4328714"/>
            <a:ext cx="2328405" cy="3480408"/>
          </a:xfrm>
          <a:prstGeom prst="rect">
            <a:avLst/>
          </a:prstGeom>
        </p:spPr>
      </p:pic>
      <p:pic>
        <p:nvPicPr>
          <p:cNvPr id="5" name="Picture 4" descr="A white and yellow rectangular object with black text&#10;&#10;Description automatically generated">
            <a:extLst>
              <a:ext uri="{FF2B5EF4-FFF2-40B4-BE49-F238E27FC236}">
                <a16:creationId xmlns:a16="http://schemas.microsoft.com/office/drawing/2014/main" id="{75249ECB-1872-E699-169A-D940040A7A6D}"/>
              </a:ext>
            </a:extLst>
          </p:cNvPr>
          <p:cNvPicPr>
            <a:picLocks noChangeAspect="1"/>
          </p:cNvPicPr>
          <p:nvPr/>
        </p:nvPicPr>
        <p:blipFill>
          <a:blip r:embed="rId5"/>
          <a:stretch>
            <a:fillRect/>
          </a:stretch>
        </p:blipFill>
        <p:spPr>
          <a:xfrm>
            <a:off x="8765616" y="5159373"/>
            <a:ext cx="2328405" cy="4034294"/>
          </a:xfrm>
          <a:prstGeom prst="rect">
            <a:avLst/>
          </a:prstGeom>
        </p:spPr>
      </p:pic>
      <p:pic>
        <p:nvPicPr>
          <p:cNvPr id="6" name="Picture 5" descr="A screen shot of a cell phone&#10;&#10;Description automatically generated">
            <a:extLst>
              <a:ext uri="{FF2B5EF4-FFF2-40B4-BE49-F238E27FC236}">
                <a16:creationId xmlns:a16="http://schemas.microsoft.com/office/drawing/2014/main" id="{74B848B1-C8A2-DA69-35D8-730A81125452}"/>
              </a:ext>
            </a:extLst>
          </p:cNvPr>
          <p:cNvPicPr>
            <a:picLocks noChangeAspect="1"/>
          </p:cNvPicPr>
          <p:nvPr/>
        </p:nvPicPr>
        <p:blipFill>
          <a:blip r:embed="rId6"/>
          <a:stretch>
            <a:fillRect/>
          </a:stretch>
        </p:blipFill>
        <p:spPr>
          <a:xfrm>
            <a:off x="11761036" y="4206332"/>
            <a:ext cx="2516948" cy="3784556"/>
          </a:xfrm>
          <a:prstGeom prst="rect">
            <a:avLst/>
          </a:prstGeom>
        </p:spPr>
      </p:pic>
      <p:sp>
        <p:nvSpPr>
          <p:cNvPr id="9" name="TextBox 2">
            <a:extLst>
              <a:ext uri="{FF2B5EF4-FFF2-40B4-BE49-F238E27FC236}">
                <a16:creationId xmlns:a16="http://schemas.microsoft.com/office/drawing/2014/main" id="{BF51172C-CA72-5277-CEAE-7D77471BEAB9}"/>
              </a:ext>
            </a:extLst>
          </p:cNvPr>
          <p:cNvSpPr txBox="1"/>
          <p:nvPr/>
        </p:nvSpPr>
        <p:spPr>
          <a:xfrm>
            <a:off x="7877204" y="9518962"/>
            <a:ext cx="11004318" cy="1548309"/>
          </a:xfrm>
          <a:prstGeom prst="rect">
            <a:avLst/>
          </a:prstGeom>
        </p:spPr>
        <p:txBody>
          <a:bodyPr wrap="square" lIns="0" tIns="0" rIns="0" bIns="0" rtlCol="0" anchor="t">
            <a:spAutoFit/>
          </a:bodyPr>
          <a:lstStyle/>
          <a:p>
            <a:pPr algn="ctr">
              <a:lnSpc>
                <a:spcPts val="6388"/>
              </a:lnSpc>
            </a:pPr>
            <a:r>
              <a:rPr lang="en-US" sz="2800">
                <a:solidFill>
                  <a:schemeClr val="bg1"/>
                </a:solidFill>
                <a:latin typeface="Jua"/>
                <a:ea typeface="Jua"/>
                <a:cs typeface="Jua"/>
                <a:sym typeface="Jua"/>
                <a:hlinkClick r:id="rId7">
                  <a:extLst>
                    <a:ext uri="{A12FA001-AC4F-418D-AE19-62706E023703}">
                      <ahyp:hlinkClr xmlns:ahyp="http://schemas.microsoft.com/office/drawing/2018/hyperlinkcolor" val="tx"/>
                    </a:ext>
                  </a:extLst>
                </a:hlinkClick>
              </a:rPr>
              <a:t>https://www.youtube.com/watch?v=M4Yp9ZFU2RU&amp;t=81s</a:t>
            </a:r>
            <a:endParaRPr lang="en-US" sz="2800">
              <a:solidFill>
                <a:schemeClr val="bg1"/>
              </a:solidFill>
              <a:cs typeface="Calibri"/>
              <a:hlinkClick r:id="rId7">
                <a:extLst>
                  <a:ext uri="{A12FA001-AC4F-418D-AE19-62706E023703}">
                    <ahyp:hlinkClr xmlns:ahyp="http://schemas.microsoft.com/office/drawing/2018/hyperlinkcolor" val="tx"/>
                  </a:ext>
                </a:extLst>
              </a:hlinkClick>
            </a:endParaRPr>
          </a:p>
          <a:p>
            <a:pPr algn="ctr">
              <a:lnSpc>
                <a:spcPts val="6388"/>
              </a:lnSpc>
            </a:pPr>
            <a:endParaRPr lang="en-US" sz="4550">
              <a:solidFill>
                <a:schemeClr val="bg1"/>
              </a:solidFill>
              <a:latin typeface="Jua"/>
              <a:ea typeface="Jua"/>
              <a:cs typeface="Jua"/>
            </a:endParaRPr>
          </a:p>
        </p:txBody>
      </p:sp>
    </p:spTree>
    <p:extLst>
      <p:ext uri="{BB962C8B-B14F-4D97-AF65-F5344CB8AC3E}">
        <p14:creationId xmlns:p14="http://schemas.microsoft.com/office/powerpoint/2010/main" val="2448885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3085998" y="3177661"/>
            <a:ext cx="12116002" cy="1548309"/>
          </a:xfrm>
          <a:prstGeom prst="rect">
            <a:avLst/>
          </a:prstGeom>
        </p:spPr>
        <p:txBody>
          <a:bodyPr wrap="square" lIns="0" tIns="0" rIns="0" bIns="0" rtlCol="0" anchor="t">
            <a:spAutoFit/>
          </a:bodyPr>
          <a:lstStyle/>
          <a:p>
            <a:pPr algn="ctr">
              <a:lnSpc>
                <a:spcPts val="6388"/>
              </a:lnSpc>
            </a:pPr>
            <a:r>
              <a:rPr lang="en-US" sz="4550">
                <a:solidFill>
                  <a:schemeClr val="bg1"/>
                </a:solidFill>
                <a:latin typeface="Jua"/>
                <a:ea typeface="Jua"/>
                <a:cs typeface="Jua"/>
                <a:sym typeface="Jua"/>
                <a:hlinkClick r:id="rId4">
                  <a:extLst>
                    <a:ext uri="{A12FA001-AC4F-418D-AE19-62706E023703}">
                      <ahyp:hlinkClr xmlns:ahyp="http://schemas.microsoft.com/office/drawing/2018/hyperlinkcolor" val="tx"/>
                    </a:ext>
                  </a:extLst>
                </a:hlinkClick>
              </a:rPr>
              <a:t>https://github.com/htmw/2024F-Bytes/wiki</a:t>
            </a:r>
            <a:endParaRPr lang="en-US">
              <a:solidFill>
                <a:schemeClr val="bg1"/>
              </a:solidFill>
            </a:endParaRPr>
          </a:p>
          <a:p>
            <a:pPr algn="ctr">
              <a:lnSpc>
                <a:spcPts val="6388"/>
              </a:lnSpc>
            </a:pPr>
            <a:endParaRPr lang="en-US" sz="4550">
              <a:solidFill>
                <a:srgbClr val="FFFFFF"/>
              </a:solidFill>
              <a:latin typeface="Jua"/>
              <a:ea typeface="Jua"/>
              <a:cs typeface="Jua"/>
            </a:endParaRPr>
          </a:p>
        </p:txBody>
      </p:sp>
      <p:sp>
        <p:nvSpPr>
          <p:cNvPr id="3" name="TextBox 3"/>
          <p:cNvSpPr txBox="1"/>
          <p:nvPr/>
        </p:nvSpPr>
        <p:spPr>
          <a:xfrm>
            <a:off x="2072665" y="1564457"/>
            <a:ext cx="14142669" cy="1642595"/>
          </a:xfrm>
          <a:prstGeom prst="rect">
            <a:avLst/>
          </a:prstGeom>
        </p:spPr>
        <p:txBody>
          <a:bodyPr lIns="0" tIns="0" rIns="0" bIns="0" rtlCol="0" anchor="t">
            <a:spAutoFit/>
          </a:bodyPr>
          <a:lstStyle/>
          <a:p>
            <a:pPr algn="ctr">
              <a:lnSpc>
                <a:spcPts val="12140"/>
              </a:lnSpc>
            </a:pPr>
            <a:r>
              <a:rPr lang="en-US" sz="12020">
                <a:solidFill>
                  <a:srgbClr val="FFFFFF"/>
                </a:solidFill>
                <a:latin typeface="Bobby Jones"/>
                <a:ea typeface="Bobby Jones"/>
                <a:cs typeface="Bobby Jones"/>
                <a:sym typeface="Bobby Jones"/>
              </a:rPr>
              <a:t>WIKIPAGE LINK</a:t>
            </a:r>
          </a:p>
        </p:txBody>
      </p:sp>
      <p:pic>
        <p:nvPicPr>
          <p:cNvPr id="6" name="Picture 5" descr="A blue and yellow logo&#10;&#10;Description automatically generated">
            <a:extLst>
              <a:ext uri="{FF2B5EF4-FFF2-40B4-BE49-F238E27FC236}">
                <a16:creationId xmlns:a16="http://schemas.microsoft.com/office/drawing/2014/main" id="{B75DC996-5C36-909B-DAD4-79C9D5C676C2}"/>
              </a:ext>
            </a:extLst>
          </p:cNvPr>
          <p:cNvPicPr>
            <a:picLocks noChangeAspect="1"/>
          </p:cNvPicPr>
          <p:nvPr/>
        </p:nvPicPr>
        <p:blipFill>
          <a:blip r:embed="rId5"/>
          <a:stretch>
            <a:fillRect/>
          </a:stretch>
        </p:blipFill>
        <p:spPr>
          <a:xfrm>
            <a:off x="-652" y="326"/>
            <a:ext cx="3007550" cy="256718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40BA88B2-5276-B94A-A223-9C1E29638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2665" y="4180713"/>
            <a:ext cx="14136325" cy="52734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294878" y="4141026"/>
            <a:ext cx="9957625" cy="1718419"/>
          </a:xfrm>
          <a:prstGeom prst="rect">
            <a:avLst/>
          </a:prstGeom>
        </p:spPr>
        <p:txBody>
          <a:bodyPr wrap="square" lIns="0" tIns="0" rIns="0" bIns="0" rtlCol="0" anchor="t">
            <a:spAutoFit/>
          </a:bodyPr>
          <a:lstStyle/>
          <a:p>
            <a:pPr algn="ctr">
              <a:lnSpc>
                <a:spcPts val="13435"/>
              </a:lnSpc>
            </a:pPr>
            <a:r>
              <a:rPr lang="en-US" sz="13302">
                <a:solidFill>
                  <a:srgbClr val="FFFFFF"/>
                </a:solidFill>
                <a:latin typeface="Bobby Jones"/>
                <a:ea typeface="Bobby Jones"/>
                <a:cs typeface="Bobby Jones"/>
                <a:sym typeface="Bobby Jones"/>
              </a:rPr>
              <a:t>THANK YOU!</a:t>
            </a:r>
          </a:p>
        </p:txBody>
      </p:sp>
      <p:pic>
        <p:nvPicPr>
          <p:cNvPr id="4" name="Picture 3" descr="A cartoon of a hand on a globe&#10;&#10;Description automatically generated">
            <a:extLst>
              <a:ext uri="{FF2B5EF4-FFF2-40B4-BE49-F238E27FC236}">
                <a16:creationId xmlns:a16="http://schemas.microsoft.com/office/drawing/2014/main" id="{9F942E80-7F7A-E677-1035-53F374A1D108}"/>
              </a:ext>
            </a:extLst>
          </p:cNvPr>
          <p:cNvPicPr>
            <a:picLocks noChangeAspect="1"/>
          </p:cNvPicPr>
          <p:nvPr/>
        </p:nvPicPr>
        <p:blipFill>
          <a:blip r:embed="rId2">
            <a:extLst>
              <a:ext uri="{28A0092B-C50C-407E-A947-70E740481C1C}">
                <a14:useLocalDpi xmlns:a14="http://schemas.microsoft.com/office/drawing/2010/main" val="0"/>
              </a:ext>
            </a:extLst>
          </a:blip>
          <a:srcRect l="58333"/>
          <a:stretch/>
        </p:blipFill>
        <p:spPr>
          <a:xfrm>
            <a:off x="11744678" y="1485900"/>
            <a:ext cx="6505222" cy="8782050"/>
          </a:xfrm>
          <a:prstGeom prst="rect">
            <a:avLst/>
          </a:prstGeom>
        </p:spPr>
      </p:pic>
      <p:pic>
        <p:nvPicPr>
          <p:cNvPr id="6" name="Picture 5" descr="A blue and yellow logo&#10;&#10;Description automatically generated">
            <a:extLst>
              <a:ext uri="{FF2B5EF4-FFF2-40B4-BE49-F238E27FC236}">
                <a16:creationId xmlns:a16="http://schemas.microsoft.com/office/drawing/2014/main" id="{9A521A76-238C-4BE5-1FB5-21F2038C4566}"/>
              </a:ext>
            </a:extLst>
          </p:cNvPr>
          <p:cNvPicPr>
            <a:picLocks noChangeAspect="1"/>
          </p:cNvPicPr>
          <p:nvPr/>
        </p:nvPicPr>
        <p:blipFill>
          <a:blip r:embed="rId3"/>
          <a:stretch>
            <a:fillRect/>
          </a:stretch>
        </p:blipFill>
        <p:spPr>
          <a:xfrm>
            <a:off x="-652" y="326"/>
            <a:ext cx="3007550" cy="2567183"/>
          </a:xfrm>
          <a:prstGeom prst="rect">
            <a:avLst/>
          </a:prstGeom>
        </p:spPr>
      </p:pic>
      <p:sp>
        <p:nvSpPr>
          <p:cNvPr id="3" name="TextBox 3"/>
          <p:cNvSpPr txBox="1"/>
          <p:nvPr/>
        </p:nvSpPr>
        <p:spPr>
          <a:xfrm>
            <a:off x="1889864" y="5871147"/>
            <a:ext cx="11707337" cy="892810"/>
          </a:xfrm>
          <a:prstGeom prst="rect">
            <a:avLst/>
          </a:prstGeom>
        </p:spPr>
        <p:txBody>
          <a:bodyPr lIns="0" tIns="0" rIns="0" bIns="0" rtlCol="0" anchor="t">
            <a:spAutoFit/>
          </a:bodyPr>
          <a:lstStyle/>
          <a:p>
            <a:pPr marL="993138" lvl="1" indent="-496569" algn="l">
              <a:lnSpc>
                <a:spcPts val="6439"/>
              </a:lnSpc>
              <a:buFont typeface="Arial"/>
              <a:buChar char="•"/>
            </a:pPr>
            <a:r>
              <a:rPr lang="en-US" sz="4599">
                <a:solidFill>
                  <a:srgbClr val="FFFFFF"/>
                </a:solidFill>
                <a:latin typeface="Jua"/>
                <a:ea typeface="Jua"/>
                <a:cs typeface="Jua"/>
                <a:sym typeface="Jua"/>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681925" y="68877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135247"/>
          </a:xfrm>
          <a:prstGeom prst="rect">
            <a:avLst/>
          </a:prstGeom>
        </p:spPr>
        <p:txBody>
          <a:bodyPr lIns="0" tIns="0" rIns="0" bIns="0" rtlCol="0" anchor="t">
            <a:spAutoFit/>
          </a:bodyPr>
          <a:lstStyle/>
          <a:p>
            <a:pPr algn="ctr">
              <a:lnSpc>
                <a:spcPts val="9595"/>
              </a:lnSpc>
            </a:pPr>
            <a:r>
              <a:rPr lang="en-US" sz="7200">
                <a:solidFill>
                  <a:srgbClr val="FFFFFF"/>
                </a:solidFill>
                <a:latin typeface="Bobby Jones"/>
                <a:ea typeface="Bobby Jones"/>
                <a:cs typeface="Bobby Jones"/>
                <a:sym typeface="Bobby Jones"/>
              </a:rPr>
              <a:t>TEAM ROLE &amp; RESPONSIBILITIES</a:t>
            </a:r>
            <a:endParaRPr lang="en-US" sz="7200">
              <a:solidFill>
                <a:srgbClr val="FFFFFF"/>
              </a:solidFill>
              <a:latin typeface="Bobby Jones"/>
              <a:ea typeface="Bobby Jones"/>
              <a:cs typeface="Bobby Jones"/>
            </a:endParaRPr>
          </a:p>
        </p:txBody>
      </p:sp>
      <p:pic>
        <p:nvPicPr>
          <p:cNvPr id="5" name="Picture 4" descr="A blue and yellow logo&#10;&#10;Description automatically generated">
            <a:extLst>
              <a:ext uri="{FF2B5EF4-FFF2-40B4-BE49-F238E27FC236}">
                <a16:creationId xmlns:a16="http://schemas.microsoft.com/office/drawing/2014/main" id="{AE5B8608-81CA-3CF5-B9E7-AE1F3A35031A}"/>
              </a:ext>
            </a:extLst>
          </p:cNvPr>
          <p:cNvPicPr>
            <a:picLocks noChangeAspect="1"/>
          </p:cNvPicPr>
          <p:nvPr/>
        </p:nvPicPr>
        <p:blipFill>
          <a:blip r:embed="rId4"/>
          <a:stretch>
            <a:fillRect/>
          </a:stretch>
        </p:blipFill>
        <p:spPr>
          <a:xfrm>
            <a:off x="-652" y="326"/>
            <a:ext cx="3007550" cy="2567183"/>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A87EBC00-DEB8-7CDD-3AF2-8BCEBC3F06EF}"/>
              </a:ext>
            </a:extLst>
          </p:cNvPr>
          <p:cNvPicPr>
            <a:picLocks noChangeAspect="1"/>
          </p:cNvPicPr>
          <p:nvPr/>
        </p:nvPicPr>
        <p:blipFill>
          <a:blip r:embed="rId5"/>
          <a:stretch>
            <a:fillRect/>
          </a:stretch>
        </p:blipFill>
        <p:spPr>
          <a:xfrm>
            <a:off x="7097842" y="2854455"/>
            <a:ext cx="3411332" cy="3082558"/>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6F59322D-E949-BBE3-E0AE-8285DBC592A0}"/>
              </a:ext>
            </a:extLst>
          </p:cNvPr>
          <p:cNvPicPr>
            <a:picLocks noChangeAspect="1"/>
          </p:cNvPicPr>
          <p:nvPr/>
        </p:nvPicPr>
        <p:blipFill>
          <a:blip r:embed="rId6"/>
          <a:stretch>
            <a:fillRect/>
          </a:stretch>
        </p:blipFill>
        <p:spPr>
          <a:xfrm>
            <a:off x="1194649" y="2862265"/>
            <a:ext cx="2757611" cy="3078271"/>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5B573733-9525-7F1B-2562-46FC02D1278A}"/>
              </a:ext>
            </a:extLst>
          </p:cNvPr>
          <p:cNvPicPr>
            <a:picLocks noChangeAspect="1"/>
          </p:cNvPicPr>
          <p:nvPr/>
        </p:nvPicPr>
        <p:blipFill>
          <a:blip r:embed="rId7"/>
          <a:srcRect t="3968" r="9237"/>
          <a:stretch/>
        </p:blipFill>
        <p:spPr>
          <a:xfrm>
            <a:off x="13453782" y="2700716"/>
            <a:ext cx="2900915" cy="3224398"/>
          </a:xfrm>
          <a:prstGeom prst="rect">
            <a:avLst/>
          </a:prstGeom>
        </p:spPr>
      </p:pic>
      <p:sp>
        <p:nvSpPr>
          <p:cNvPr id="6" name="TextBox 5">
            <a:extLst>
              <a:ext uri="{FF2B5EF4-FFF2-40B4-BE49-F238E27FC236}">
                <a16:creationId xmlns:a16="http://schemas.microsoft.com/office/drawing/2014/main" id="{2D476B8B-9D1D-9737-426D-44E62450CE58}"/>
              </a:ext>
            </a:extLst>
          </p:cNvPr>
          <p:cNvSpPr txBox="1"/>
          <p:nvPr/>
        </p:nvSpPr>
        <p:spPr>
          <a:xfrm>
            <a:off x="-14625" y="6038609"/>
            <a:ext cx="5176158"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chemeClr val="bg1"/>
                </a:solidFill>
                <a:latin typeface="Jua"/>
                <a:ea typeface="Jua"/>
                <a:cs typeface="Lato"/>
              </a:rPr>
              <a:t>Rakesh Tirumala</a:t>
            </a:r>
          </a:p>
          <a:p>
            <a:pPr algn="ctr"/>
            <a:r>
              <a:rPr lang="en-US" sz="4400">
                <a:solidFill>
                  <a:schemeClr val="bg1"/>
                </a:solidFill>
                <a:latin typeface="Pristina"/>
                <a:ea typeface="Jua"/>
                <a:cs typeface="Lato"/>
              </a:rPr>
              <a:t>  Team Leader</a:t>
            </a:r>
          </a:p>
        </p:txBody>
      </p:sp>
      <p:sp>
        <p:nvSpPr>
          <p:cNvPr id="8" name="TextBox 7">
            <a:extLst>
              <a:ext uri="{FF2B5EF4-FFF2-40B4-BE49-F238E27FC236}">
                <a16:creationId xmlns:a16="http://schemas.microsoft.com/office/drawing/2014/main" id="{B1A02F46-2F32-7914-9CDD-0E8CF649D9BC}"/>
              </a:ext>
            </a:extLst>
          </p:cNvPr>
          <p:cNvSpPr txBox="1"/>
          <p:nvPr/>
        </p:nvSpPr>
        <p:spPr>
          <a:xfrm>
            <a:off x="6130322" y="5924741"/>
            <a:ext cx="5341556"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Tanvi Prakash </a:t>
            </a:r>
            <a:r>
              <a:rPr lang="en-US" sz="3500" err="1">
                <a:solidFill>
                  <a:srgbClr val="FFFFFF"/>
                </a:solidFill>
                <a:latin typeface="Jua"/>
                <a:cs typeface="Segoe UI"/>
              </a:rPr>
              <a:t>Gavali</a:t>
            </a:r>
            <a:endParaRPr lang="en-US" sz="4400">
              <a:latin typeface="Jua"/>
              <a:ea typeface="Jua"/>
              <a:cs typeface="Segoe UI"/>
            </a:endParaRPr>
          </a:p>
          <a:p>
            <a:pPr algn="ctr"/>
            <a:r>
              <a:rPr lang="en-US" sz="4400">
                <a:solidFill>
                  <a:srgbClr val="FFFFFF"/>
                </a:solidFill>
                <a:latin typeface="Pristina"/>
                <a:cs typeface="Segoe UI"/>
              </a:rPr>
              <a:t>       S</a:t>
            </a:r>
            <a:r>
              <a:rPr lang="en-US" sz="4400">
                <a:solidFill>
                  <a:srgbClr val="FFFFFF"/>
                </a:solidFill>
                <a:latin typeface="Pristina"/>
                <a:cs typeface="Calibri"/>
              </a:rPr>
              <a:t>crum</a:t>
            </a:r>
            <a:r>
              <a:rPr lang="en-US" sz="4400">
                <a:solidFill>
                  <a:srgbClr val="FFFFFF"/>
                </a:solidFill>
                <a:latin typeface="Pristina"/>
                <a:ea typeface="+mn-lt"/>
                <a:cs typeface="+mn-lt"/>
              </a:rPr>
              <a:t> Master</a:t>
            </a:r>
            <a:endParaRPr lang="en-US">
              <a:latin typeface="Pristina"/>
            </a:endParaRPr>
          </a:p>
        </p:txBody>
      </p:sp>
      <p:sp>
        <p:nvSpPr>
          <p:cNvPr id="10" name="TextBox 9">
            <a:extLst>
              <a:ext uri="{FF2B5EF4-FFF2-40B4-BE49-F238E27FC236}">
                <a16:creationId xmlns:a16="http://schemas.microsoft.com/office/drawing/2014/main" id="{ECA2B556-47F8-480B-4D57-C8633936EF4C}"/>
              </a:ext>
            </a:extLst>
          </p:cNvPr>
          <p:cNvSpPr txBox="1"/>
          <p:nvPr/>
        </p:nvSpPr>
        <p:spPr>
          <a:xfrm>
            <a:off x="12381259" y="6038609"/>
            <a:ext cx="5073143"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Kaali Lovell</a:t>
            </a:r>
            <a:r>
              <a:rPr lang="en-US" sz="3500">
                <a:latin typeface="Jua"/>
                <a:cs typeface="Segoe UI"/>
              </a:rPr>
              <a:t>​</a:t>
            </a:r>
          </a:p>
          <a:p>
            <a:pPr algn="ctr"/>
            <a:r>
              <a:rPr lang="en-US" sz="4400">
                <a:solidFill>
                  <a:srgbClr val="FFFFFF"/>
                </a:solidFill>
                <a:latin typeface="Pristina"/>
                <a:ea typeface="Jua"/>
                <a:cs typeface="Segoe UI"/>
              </a:rPr>
              <a:t>   Tester/ Product Designer</a:t>
            </a:r>
            <a:endParaRPr lang="en-US" sz="4400">
              <a:latin typeface="Pristina"/>
              <a:ea typeface="Jua"/>
              <a:cs typeface="Segoe U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135247"/>
          </a:xfrm>
          <a:prstGeom prst="rect">
            <a:avLst/>
          </a:prstGeom>
        </p:spPr>
        <p:txBody>
          <a:bodyPr lIns="0" tIns="0" rIns="0" bIns="0" rtlCol="0" anchor="t">
            <a:spAutoFit/>
          </a:bodyPr>
          <a:lstStyle/>
          <a:p>
            <a:pPr algn="ctr">
              <a:lnSpc>
                <a:spcPts val="9595"/>
              </a:lnSpc>
            </a:pPr>
            <a:r>
              <a:rPr lang="en-US" sz="7200">
                <a:solidFill>
                  <a:srgbClr val="FFFFFF"/>
                </a:solidFill>
                <a:latin typeface="Bobby Jones"/>
                <a:ea typeface="Bobby Jones"/>
                <a:cs typeface="Bobby Jones"/>
                <a:sym typeface="Bobby Jones"/>
              </a:rPr>
              <a:t>TEAM ROLE &amp; RESPONSIBILITIES</a:t>
            </a:r>
            <a:endParaRPr lang="en-US" sz="7200">
              <a:solidFill>
                <a:srgbClr val="FFFFFF"/>
              </a:solidFill>
              <a:latin typeface="Bobby Jones"/>
              <a:ea typeface="Bobby Jones"/>
              <a:cs typeface="Bobby Jones"/>
            </a:endParaRPr>
          </a:p>
        </p:txBody>
      </p:sp>
      <p:pic>
        <p:nvPicPr>
          <p:cNvPr id="5" name="Picture 4" descr="A blue and yellow logo&#10;&#10;Description automatically generated">
            <a:extLst>
              <a:ext uri="{FF2B5EF4-FFF2-40B4-BE49-F238E27FC236}">
                <a16:creationId xmlns:a16="http://schemas.microsoft.com/office/drawing/2014/main" id="{AE5B8608-81CA-3CF5-B9E7-AE1F3A35031A}"/>
              </a:ext>
            </a:extLst>
          </p:cNvPr>
          <p:cNvPicPr>
            <a:picLocks noChangeAspect="1"/>
          </p:cNvPicPr>
          <p:nvPr/>
        </p:nvPicPr>
        <p:blipFill>
          <a:blip r:embed="rId4"/>
          <a:stretch>
            <a:fillRect/>
          </a:stretch>
        </p:blipFill>
        <p:spPr>
          <a:xfrm>
            <a:off x="-652" y="326"/>
            <a:ext cx="3007550" cy="2567183"/>
          </a:xfrm>
          <a:prstGeom prst="rect">
            <a:avLst/>
          </a:prstGeom>
        </p:spPr>
      </p:pic>
      <p:pic>
        <p:nvPicPr>
          <p:cNvPr id="6" name="Picture 5" descr="A person with a beard and mustache wearing a red shirt&#10;&#10;Description automatically generated">
            <a:extLst>
              <a:ext uri="{FF2B5EF4-FFF2-40B4-BE49-F238E27FC236}">
                <a16:creationId xmlns:a16="http://schemas.microsoft.com/office/drawing/2014/main" id="{FB1AA40F-88BD-D9B9-3F52-61EBD68FEDA5}"/>
              </a:ext>
            </a:extLst>
          </p:cNvPr>
          <p:cNvPicPr>
            <a:picLocks noChangeAspect="1"/>
          </p:cNvPicPr>
          <p:nvPr/>
        </p:nvPicPr>
        <p:blipFill>
          <a:blip r:embed="rId5"/>
          <a:srcRect t="122" r="680" b="17021"/>
          <a:stretch/>
        </p:blipFill>
        <p:spPr>
          <a:xfrm>
            <a:off x="7548388" y="3100861"/>
            <a:ext cx="2809153" cy="3161661"/>
          </a:xfrm>
          <a:prstGeom prst="rect">
            <a:avLst/>
          </a:prstGeom>
        </p:spPr>
      </p:pic>
      <p:sp>
        <p:nvSpPr>
          <p:cNvPr id="7" name="TextBox 6">
            <a:extLst>
              <a:ext uri="{FF2B5EF4-FFF2-40B4-BE49-F238E27FC236}">
                <a16:creationId xmlns:a16="http://schemas.microsoft.com/office/drawing/2014/main" id="{CFE2546B-83F8-F519-29D0-7530C9EAD703}"/>
              </a:ext>
            </a:extLst>
          </p:cNvPr>
          <p:cNvSpPr txBox="1"/>
          <p:nvPr/>
        </p:nvSpPr>
        <p:spPr>
          <a:xfrm>
            <a:off x="194473" y="6302290"/>
            <a:ext cx="5624849"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ea typeface="Jua"/>
                <a:cs typeface="Segoe UI"/>
              </a:rPr>
              <a:t>Steve  St Fleur </a:t>
            </a:r>
            <a:endParaRPr lang="en-US" sz="4400">
              <a:solidFill>
                <a:srgbClr val="000000"/>
              </a:solidFill>
              <a:latin typeface="Pristina"/>
              <a:ea typeface="Jua"/>
              <a:cs typeface="Segoe UI"/>
            </a:endParaRPr>
          </a:p>
          <a:p>
            <a:pPr algn="ctr"/>
            <a:r>
              <a:rPr lang="en-US" sz="4400" err="1">
                <a:solidFill>
                  <a:srgbClr val="FFFFFF"/>
                </a:solidFill>
                <a:latin typeface="Pristina"/>
                <a:ea typeface="Jua"/>
                <a:cs typeface="Segoe UI"/>
              </a:rPr>
              <a:t>Fullstack</a:t>
            </a:r>
            <a:r>
              <a:rPr lang="en-US" sz="4400">
                <a:solidFill>
                  <a:srgbClr val="FFFFFF"/>
                </a:solidFill>
                <a:latin typeface="Pristina"/>
                <a:ea typeface="Jua"/>
                <a:cs typeface="Segoe UI"/>
              </a:rPr>
              <a:t> Developer</a:t>
            </a:r>
            <a:endParaRPr lang="en-US" sz="4400" err="1">
              <a:latin typeface="Pristina"/>
              <a:cs typeface="Segoe UI"/>
            </a:endParaRPr>
          </a:p>
        </p:txBody>
      </p:sp>
      <p:sp>
        <p:nvSpPr>
          <p:cNvPr id="8" name="TextBox 7">
            <a:extLst>
              <a:ext uri="{FF2B5EF4-FFF2-40B4-BE49-F238E27FC236}">
                <a16:creationId xmlns:a16="http://schemas.microsoft.com/office/drawing/2014/main" id="{1D5D667E-A513-FC1D-59F0-0E60678A22CD}"/>
              </a:ext>
            </a:extLst>
          </p:cNvPr>
          <p:cNvSpPr txBox="1"/>
          <p:nvPr/>
        </p:nvSpPr>
        <p:spPr>
          <a:xfrm>
            <a:off x="6711043" y="6300269"/>
            <a:ext cx="486591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Venkat Sai </a:t>
            </a:r>
            <a:r>
              <a:rPr lang="en-US" sz="3000" err="1">
                <a:solidFill>
                  <a:srgbClr val="FFFFFF"/>
                </a:solidFill>
                <a:latin typeface="Jua"/>
                <a:cs typeface="Segoe UI"/>
              </a:rPr>
              <a:t>Pallapu</a:t>
            </a:r>
            <a:r>
              <a:rPr lang="en-US" sz="3000">
                <a:latin typeface="Jua"/>
                <a:cs typeface="Segoe UI"/>
              </a:rPr>
              <a:t>​</a:t>
            </a:r>
            <a:endParaRPr lang="en-US" sz="3000">
              <a:latin typeface="Jua"/>
              <a:ea typeface="Jua"/>
              <a:cs typeface="Segoe UI"/>
            </a:endParaRPr>
          </a:p>
          <a:p>
            <a:pPr algn="ctr"/>
            <a:r>
              <a:rPr lang="en-US" sz="4400" err="1">
                <a:solidFill>
                  <a:srgbClr val="FFFFFF"/>
                </a:solidFill>
                <a:latin typeface="Pristina"/>
                <a:cs typeface="Segoe UI"/>
              </a:rPr>
              <a:t>Fullstack</a:t>
            </a:r>
            <a:r>
              <a:rPr lang="en-US" sz="4400">
                <a:solidFill>
                  <a:srgbClr val="FFFFFF"/>
                </a:solidFill>
                <a:latin typeface="Pristina"/>
                <a:cs typeface="Segoe UI"/>
              </a:rPr>
              <a:t> Developer</a:t>
            </a:r>
            <a:endParaRPr lang="en-US" sz="4400">
              <a:latin typeface="Pristina"/>
              <a:cs typeface="Segoe UI"/>
            </a:endParaRPr>
          </a:p>
        </p:txBody>
      </p:sp>
      <p:sp>
        <p:nvSpPr>
          <p:cNvPr id="9" name="TextBox 8">
            <a:extLst>
              <a:ext uri="{FF2B5EF4-FFF2-40B4-BE49-F238E27FC236}">
                <a16:creationId xmlns:a16="http://schemas.microsoft.com/office/drawing/2014/main" id="{2318DB12-449B-5FEE-1403-15B9B1F6FD59}"/>
              </a:ext>
            </a:extLst>
          </p:cNvPr>
          <p:cNvSpPr txBox="1"/>
          <p:nvPr/>
        </p:nvSpPr>
        <p:spPr>
          <a:xfrm>
            <a:off x="13438414" y="6286500"/>
            <a:ext cx="484958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Pavan </a:t>
            </a:r>
            <a:r>
              <a:rPr lang="en-US" sz="3000" err="1">
                <a:solidFill>
                  <a:srgbClr val="FFFFFF"/>
                </a:solidFill>
                <a:latin typeface="Jua"/>
                <a:cs typeface="Segoe UI"/>
              </a:rPr>
              <a:t>Polireddy</a:t>
            </a:r>
            <a:endParaRPr lang="en-US" sz="3000">
              <a:solidFill>
                <a:srgbClr val="FFFFFF"/>
              </a:solidFill>
              <a:latin typeface="Jua"/>
              <a:ea typeface="Jua"/>
              <a:cs typeface="Segoe UI"/>
            </a:endParaRPr>
          </a:p>
          <a:p>
            <a:pPr algn="ctr"/>
            <a:r>
              <a:rPr lang="en-US" sz="4400" err="1">
                <a:solidFill>
                  <a:srgbClr val="FFFFFF"/>
                </a:solidFill>
                <a:latin typeface="Pristina"/>
                <a:cs typeface="Segoe UI"/>
              </a:rPr>
              <a:t>Fullstack</a:t>
            </a:r>
            <a:r>
              <a:rPr lang="en-US" sz="4400">
                <a:solidFill>
                  <a:srgbClr val="FFFFFF"/>
                </a:solidFill>
                <a:latin typeface="Pristina"/>
                <a:cs typeface="Segoe UI"/>
              </a:rPr>
              <a:t> Developer</a:t>
            </a:r>
            <a:r>
              <a:rPr lang="en-US" sz="4400">
                <a:latin typeface="Pristina"/>
                <a:cs typeface="Segoe UI"/>
              </a:rPr>
              <a:t>​</a:t>
            </a:r>
            <a:endParaRPr lang="en-US"/>
          </a:p>
        </p:txBody>
      </p:sp>
      <p:pic>
        <p:nvPicPr>
          <p:cNvPr id="11" name="Picture 10" descr="A person standing outside in a park&#10;&#10;Description automatically generated">
            <a:extLst>
              <a:ext uri="{FF2B5EF4-FFF2-40B4-BE49-F238E27FC236}">
                <a16:creationId xmlns:a16="http://schemas.microsoft.com/office/drawing/2014/main" id="{0C135E76-4292-9A9E-1948-60736EA1CED1}"/>
              </a:ext>
            </a:extLst>
          </p:cNvPr>
          <p:cNvPicPr>
            <a:picLocks noChangeAspect="1"/>
          </p:cNvPicPr>
          <p:nvPr/>
        </p:nvPicPr>
        <p:blipFill>
          <a:blip r:embed="rId6">
            <a:extLst>
              <a:ext uri="{28A0092B-C50C-407E-A947-70E740481C1C}">
                <a14:useLocalDpi xmlns:a14="http://schemas.microsoft.com/office/drawing/2010/main" val="0"/>
              </a:ext>
            </a:extLst>
          </a:blip>
          <a:srcRect t="25803"/>
          <a:stretch/>
        </p:blipFill>
        <p:spPr>
          <a:xfrm>
            <a:off x="14195772" y="3095376"/>
            <a:ext cx="3007550" cy="3151700"/>
          </a:xfrm>
          <a:prstGeom prst="rect">
            <a:avLst/>
          </a:prstGeom>
        </p:spPr>
      </p:pic>
      <p:pic>
        <p:nvPicPr>
          <p:cNvPr id="10" name="Picture 9" descr="A person standing in front of a logo&#10;&#10;Description automatically generated">
            <a:extLst>
              <a:ext uri="{FF2B5EF4-FFF2-40B4-BE49-F238E27FC236}">
                <a16:creationId xmlns:a16="http://schemas.microsoft.com/office/drawing/2014/main" id="{3C56C35B-BCA0-6154-0432-08883BA56D4B}"/>
              </a:ext>
            </a:extLst>
          </p:cNvPr>
          <p:cNvPicPr>
            <a:picLocks noChangeAspect="1"/>
          </p:cNvPicPr>
          <p:nvPr/>
        </p:nvPicPr>
        <p:blipFill>
          <a:blip r:embed="rId7"/>
          <a:stretch>
            <a:fillRect/>
          </a:stretch>
        </p:blipFill>
        <p:spPr>
          <a:xfrm>
            <a:off x="1075535" y="3094889"/>
            <a:ext cx="3493591" cy="3165236"/>
          </a:xfrm>
          <a:prstGeom prst="rect">
            <a:avLst/>
          </a:prstGeom>
        </p:spPr>
      </p:pic>
    </p:spTree>
    <p:extLst>
      <p:ext uri="{BB962C8B-B14F-4D97-AF65-F5344CB8AC3E}">
        <p14:creationId xmlns:p14="http://schemas.microsoft.com/office/powerpoint/2010/main" val="420694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5" name="Picture 4" descr="A cartoon of a robot with question marks&#10;&#10;Description automatically generated">
            <a:extLst>
              <a:ext uri="{FF2B5EF4-FFF2-40B4-BE49-F238E27FC236}">
                <a16:creationId xmlns:a16="http://schemas.microsoft.com/office/drawing/2014/main" id="{2AB49826-309B-9857-BCBB-D8263332B881}"/>
              </a:ext>
            </a:extLst>
          </p:cNvPr>
          <p:cNvPicPr>
            <a:picLocks noChangeAspect="1"/>
          </p:cNvPicPr>
          <p:nvPr/>
        </p:nvPicPr>
        <p:blipFill>
          <a:blip r:embed="rId2">
            <a:extLst>
              <a:ext uri="{28A0092B-C50C-407E-A947-70E740481C1C}">
                <a14:useLocalDpi xmlns:a14="http://schemas.microsoft.com/office/drawing/2010/main" val="0"/>
              </a:ext>
            </a:extLst>
          </a:blip>
          <a:srcRect l="59722" b="9259"/>
          <a:stretch/>
        </p:blipFill>
        <p:spPr>
          <a:xfrm>
            <a:off x="12801600" y="1132325"/>
            <a:ext cx="5325107" cy="6748196"/>
          </a:xfrm>
          <a:prstGeom prst="rect">
            <a:avLst/>
          </a:prstGeom>
        </p:spPr>
      </p:pic>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descr="A blue and yellow logo&#10;&#10;Description automatically generated">
            <a:extLst>
              <a:ext uri="{FF2B5EF4-FFF2-40B4-BE49-F238E27FC236}">
                <a16:creationId xmlns:a16="http://schemas.microsoft.com/office/drawing/2014/main" id="{B75CB46E-C217-42E2-1A20-8F4E2A3A96F9}"/>
              </a:ext>
            </a:extLst>
          </p:cNvPr>
          <p:cNvPicPr>
            <a:picLocks noChangeAspect="1"/>
          </p:cNvPicPr>
          <p:nvPr/>
        </p:nvPicPr>
        <p:blipFill>
          <a:blip r:embed="rId5"/>
          <a:stretch>
            <a:fillRect/>
          </a:stretch>
        </p:blipFill>
        <p:spPr>
          <a:xfrm>
            <a:off x="-652" y="326"/>
            <a:ext cx="3007550" cy="2567183"/>
          </a:xfrm>
          <a:prstGeom prst="rect">
            <a:avLst/>
          </a:prstGeom>
        </p:spPr>
      </p:pic>
      <p:sp>
        <p:nvSpPr>
          <p:cNvPr id="4" name="TextBox 4"/>
          <p:cNvSpPr txBox="1"/>
          <p:nvPr/>
        </p:nvSpPr>
        <p:spPr>
          <a:xfrm>
            <a:off x="3011205" y="900433"/>
            <a:ext cx="11340029"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PROBLEM STATEMENT</a:t>
            </a:r>
          </a:p>
        </p:txBody>
      </p:sp>
      <p:sp>
        <p:nvSpPr>
          <p:cNvPr id="3" name="TextBox 3"/>
          <p:cNvSpPr txBox="1"/>
          <p:nvPr/>
        </p:nvSpPr>
        <p:spPr>
          <a:xfrm>
            <a:off x="3599031" y="2427373"/>
            <a:ext cx="9660962" cy="5414769"/>
          </a:xfrm>
          <a:prstGeom prst="rect">
            <a:avLst/>
          </a:prstGeom>
        </p:spPr>
        <p:txBody>
          <a:bodyPr lIns="0" tIns="0" rIns="0" bIns="0" rtlCol="0" anchor="t">
            <a:spAutoFit/>
          </a:bodyPr>
          <a:lstStyle/>
          <a:p>
            <a:pPr algn="ctr">
              <a:lnSpc>
                <a:spcPts val="4258"/>
              </a:lnSpc>
            </a:pPr>
            <a:r>
              <a:rPr lang="en-US" sz="3041">
                <a:solidFill>
                  <a:srgbClr val="FFFFFF"/>
                </a:solidFill>
                <a:latin typeface="Jua"/>
                <a:ea typeface="Jua"/>
                <a:cs typeface="Jua"/>
                <a:sym typeface="Jua"/>
              </a:rPr>
              <a:t>Understanding foreign languages is often a challenge, as each language has its own unique structure, nuances, and meanings. Effective communication with native speakers becomes difficult without proper understanding, yet mastering every language is nearly impossible. To address this issue, we aim to create an application that helps bridge the communication gap by converting audio into transcriptions in multiple languages, enabling people to understand and engage in conversations more easily.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4" name="Picture 3" descr="A computer with a screen open&#10;&#10;Description automatically generated">
            <a:extLst>
              <a:ext uri="{FF2B5EF4-FFF2-40B4-BE49-F238E27FC236}">
                <a16:creationId xmlns:a16="http://schemas.microsoft.com/office/drawing/2014/main" id="{5C4446A3-529C-5CC3-C49D-3EEF53A460CC}"/>
              </a:ext>
            </a:extLst>
          </p:cNvPr>
          <p:cNvPicPr>
            <a:picLocks noChangeAspect="1"/>
          </p:cNvPicPr>
          <p:nvPr/>
        </p:nvPicPr>
        <p:blipFill>
          <a:blip r:embed="rId2">
            <a:extLst>
              <a:ext uri="{28A0092B-C50C-407E-A947-70E740481C1C}">
                <a14:useLocalDpi xmlns:a14="http://schemas.microsoft.com/office/drawing/2010/main" val="0"/>
              </a:ext>
            </a:extLst>
          </a:blip>
          <a:srcRect l="60417" t="16667"/>
          <a:stretch/>
        </p:blipFill>
        <p:spPr>
          <a:xfrm>
            <a:off x="14169660" y="2247900"/>
            <a:ext cx="4145379" cy="4832182"/>
          </a:xfrm>
          <a:prstGeom prst="rect">
            <a:avLst/>
          </a:prstGeom>
        </p:spPr>
      </p:pic>
      <p:sp>
        <p:nvSpPr>
          <p:cNvPr id="5" name="Freeform 6">
            <a:extLst>
              <a:ext uri="{FF2B5EF4-FFF2-40B4-BE49-F238E27FC236}">
                <a16:creationId xmlns:a16="http://schemas.microsoft.com/office/drawing/2014/main" id="{BD3FEDD9-5E10-C047-A198-5A4A044359F5}"/>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descr="A blue and yellow logo&#10;&#10;Description automatically generated">
            <a:extLst>
              <a:ext uri="{FF2B5EF4-FFF2-40B4-BE49-F238E27FC236}">
                <a16:creationId xmlns:a16="http://schemas.microsoft.com/office/drawing/2014/main" id="{79904EBA-50FB-630D-0706-0375B31F6DED}"/>
              </a:ext>
            </a:extLst>
          </p:cNvPr>
          <p:cNvPicPr>
            <a:picLocks noChangeAspect="1"/>
          </p:cNvPicPr>
          <p:nvPr/>
        </p:nvPicPr>
        <p:blipFill>
          <a:blip r:embed="rId5"/>
          <a:stretch>
            <a:fillRect/>
          </a:stretch>
        </p:blipFill>
        <p:spPr>
          <a:xfrm>
            <a:off x="-652" y="326"/>
            <a:ext cx="3007550" cy="2567183"/>
          </a:xfrm>
          <a:prstGeom prst="rect">
            <a:avLst/>
          </a:prstGeom>
        </p:spPr>
      </p:pic>
      <p:sp>
        <p:nvSpPr>
          <p:cNvPr id="2" name="TextBox 2"/>
          <p:cNvSpPr txBox="1"/>
          <p:nvPr/>
        </p:nvSpPr>
        <p:spPr>
          <a:xfrm>
            <a:off x="3426043" y="2061180"/>
            <a:ext cx="11435912" cy="6161046"/>
          </a:xfrm>
          <a:prstGeom prst="rect">
            <a:avLst/>
          </a:prstGeom>
        </p:spPr>
        <p:txBody>
          <a:bodyPr wrap="square" lIns="0" tIns="0" rIns="0" bIns="0" rtlCol="0" anchor="t">
            <a:spAutoFit/>
          </a:bodyPr>
          <a:lstStyle/>
          <a:p>
            <a:pPr algn="ctr">
              <a:lnSpc>
                <a:spcPts val="6108"/>
              </a:lnSpc>
            </a:pPr>
            <a:r>
              <a:rPr lang="en-US" sz="4000">
                <a:solidFill>
                  <a:srgbClr val="FFFFFF"/>
                </a:solidFill>
                <a:latin typeface="Jua"/>
                <a:ea typeface="Jua"/>
                <a:cs typeface="Jua"/>
                <a:sym typeface="Jua"/>
              </a:rPr>
              <a:t>Our project will be an AI integrated web application to help users communicate across different languages. The application will have a user friendly interface, allowing users to either upload pre-recorded audio files or use live recordings to generate accurate transcriptions in any desired language. </a:t>
            </a:r>
          </a:p>
        </p:txBody>
      </p:sp>
      <p:sp>
        <p:nvSpPr>
          <p:cNvPr id="3" name="TextBox 3"/>
          <p:cNvSpPr txBox="1"/>
          <p:nvPr/>
        </p:nvSpPr>
        <p:spPr>
          <a:xfrm>
            <a:off x="2072664" y="553611"/>
            <a:ext cx="14142669" cy="1422762"/>
          </a:xfrm>
          <a:prstGeom prst="rect">
            <a:avLst/>
          </a:prstGeom>
        </p:spPr>
        <p:txBody>
          <a:bodyPr lIns="0" tIns="0" rIns="0" bIns="0" rtlCol="0" anchor="t">
            <a:spAutoFit/>
          </a:bodyPr>
          <a:lstStyle/>
          <a:p>
            <a:pPr algn="ctr">
              <a:lnSpc>
                <a:spcPts val="12140"/>
              </a:lnSpc>
            </a:pPr>
            <a:r>
              <a:rPr lang="en-US" sz="8800">
                <a:solidFill>
                  <a:srgbClr val="FFFFFF"/>
                </a:solidFill>
                <a:latin typeface="Bobby Jones"/>
                <a:ea typeface="Bobby Jones"/>
                <a:cs typeface="Bobby Jones"/>
                <a:sym typeface="Bobby Jones"/>
              </a:rPr>
              <a:t>PROJECT DESCRIPTION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4" name="Picture 3" descr="A person waving his hands&#10;&#10;Description automatically generated with medium confidence">
            <a:extLst>
              <a:ext uri="{FF2B5EF4-FFF2-40B4-BE49-F238E27FC236}">
                <a16:creationId xmlns:a16="http://schemas.microsoft.com/office/drawing/2014/main" id="{60B45AB3-3776-57ED-9E92-D04866E1328D}"/>
              </a:ext>
            </a:extLst>
          </p:cNvPr>
          <p:cNvPicPr>
            <a:picLocks noChangeAspect="1"/>
          </p:cNvPicPr>
          <p:nvPr/>
        </p:nvPicPr>
        <p:blipFill>
          <a:blip r:embed="rId2">
            <a:extLst>
              <a:ext uri="{28A0092B-C50C-407E-A947-70E740481C1C}">
                <a14:useLocalDpi xmlns:a14="http://schemas.microsoft.com/office/drawing/2010/main" val="0"/>
              </a:ext>
            </a:extLst>
          </a:blip>
          <a:srcRect l="54861" t="22840" b="19135"/>
          <a:stretch/>
        </p:blipFill>
        <p:spPr>
          <a:xfrm>
            <a:off x="-250813" y="3185721"/>
            <a:ext cx="6050363" cy="4419201"/>
          </a:xfrm>
          <a:prstGeom prst="rect">
            <a:avLst/>
          </a:prstGeom>
        </p:spPr>
      </p:pic>
      <p:sp>
        <p:nvSpPr>
          <p:cNvPr id="5" name="Freeform 6">
            <a:extLst>
              <a:ext uri="{FF2B5EF4-FFF2-40B4-BE49-F238E27FC236}">
                <a16:creationId xmlns:a16="http://schemas.microsoft.com/office/drawing/2014/main" id="{6AF2B676-F6A1-A1C5-4DE8-911AA1CCFC6C}"/>
              </a:ext>
            </a:extLst>
          </p:cNvPr>
          <p:cNvSpPr/>
          <p:nvPr/>
        </p:nvSpPr>
        <p:spPr>
          <a:xfrm>
            <a:off x="-2286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2"/>
          <p:cNvSpPr txBox="1"/>
          <p:nvPr/>
        </p:nvSpPr>
        <p:spPr>
          <a:xfrm>
            <a:off x="5790951" y="1993145"/>
            <a:ext cx="9803953" cy="7957948"/>
          </a:xfrm>
          <a:prstGeom prst="rect">
            <a:avLst/>
          </a:prstGeom>
        </p:spPr>
        <p:txBody>
          <a:bodyPr wrap="square" lIns="0" tIns="0" rIns="0" bIns="0" rtlCol="0" anchor="t">
            <a:spAutoFit/>
          </a:bodyPr>
          <a:lstStyle/>
          <a:p>
            <a:pPr algn="ctr">
              <a:lnSpc>
                <a:spcPts val="5688"/>
              </a:lnSpc>
            </a:pPr>
            <a:r>
              <a:rPr lang="en-US" sz="4000">
                <a:solidFill>
                  <a:srgbClr val="FFFFFF"/>
                </a:solidFill>
                <a:latin typeface="Jua"/>
                <a:ea typeface="Jua"/>
                <a:cs typeface="Jua"/>
                <a:sym typeface="Jua"/>
              </a:rPr>
              <a:t>To achieve this, we are integrating advanced AI models, capable of understanding the input language and seamlessly translating it into the required language. The application will be accessible from all devices. Our goal is to break down language barriers and facilitate effortless communication across cultures and regions.</a:t>
            </a:r>
            <a:endParaRPr lang="en-US" sz="4000">
              <a:solidFill>
                <a:srgbClr val="FFFFFF"/>
              </a:solidFill>
              <a:latin typeface="Jua"/>
              <a:ea typeface="Jua"/>
              <a:cs typeface="Jua"/>
            </a:endParaRPr>
          </a:p>
          <a:p>
            <a:pPr algn="ctr">
              <a:lnSpc>
                <a:spcPts val="5688"/>
              </a:lnSpc>
            </a:pPr>
            <a:endParaRPr lang="en-US" sz="4062">
              <a:solidFill>
                <a:srgbClr val="FFFFFF"/>
              </a:solidFill>
              <a:latin typeface="Jua"/>
              <a:ea typeface="Jua"/>
              <a:cs typeface="Jua"/>
              <a:sym typeface="Jua"/>
            </a:endParaRPr>
          </a:p>
        </p:txBody>
      </p:sp>
      <p:sp>
        <p:nvSpPr>
          <p:cNvPr id="3" name="TextBox 3"/>
          <p:cNvSpPr txBox="1"/>
          <p:nvPr/>
        </p:nvSpPr>
        <p:spPr>
          <a:xfrm>
            <a:off x="3607104" y="565835"/>
            <a:ext cx="14142669" cy="1422762"/>
          </a:xfrm>
          <a:prstGeom prst="rect">
            <a:avLst/>
          </a:prstGeom>
        </p:spPr>
        <p:txBody>
          <a:bodyPr lIns="0" tIns="0" rIns="0" bIns="0" rtlCol="0" anchor="t">
            <a:spAutoFit/>
          </a:bodyPr>
          <a:lstStyle/>
          <a:p>
            <a:pPr algn="ctr">
              <a:lnSpc>
                <a:spcPts val="12140"/>
              </a:lnSpc>
            </a:pPr>
            <a:r>
              <a:rPr lang="en-US" sz="8800">
                <a:solidFill>
                  <a:srgbClr val="FFFFFF"/>
                </a:solidFill>
                <a:latin typeface="Bobby Jones"/>
                <a:ea typeface="Bobby Jones"/>
                <a:cs typeface="Bobby Jones"/>
                <a:sym typeface="Bobby Jones"/>
              </a:rPr>
              <a:t>PROJECT DESCRIPTION</a:t>
            </a:r>
            <a:endParaRPr lang="en-US" sz="8800">
              <a:solidFill>
                <a:srgbClr val="FFFFFF"/>
              </a:solidFill>
              <a:latin typeface="Bobby Jones"/>
              <a:ea typeface="Bobby Jones"/>
              <a:cs typeface="Bobby Jones"/>
            </a:endParaRPr>
          </a:p>
        </p:txBody>
      </p:sp>
      <p:pic>
        <p:nvPicPr>
          <p:cNvPr id="7" name="Picture 6" descr="A blue and yellow logo&#10;&#10;Description automatically generated">
            <a:extLst>
              <a:ext uri="{FF2B5EF4-FFF2-40B4-BE49-F238E27FC236}">
                <a16:creationId xmlns:a16="http://schemas.microsoft.com/office/drawing/2014/main" id="{FC2FCA9A-9D17-A143-520F-6B8DFA264E84}"/>
              </a:ext>
            </a:extLst>
          </p:cNvPr>
          <p:cNvPicPr>
            <a:picLocks noChangeAspect="1"/>
          </p:cNvPicPr>
          <p:nvPr/>
        </p:nvPicPr>
        <p:blipFill>
          <a:blip r:embed="rId5"/>
          <a:stretch>
            <a:fillRect/>
          </a:stretch>
        </p:blipFill>
        <p:spPr>
          <a:xfrm>
            <a:off x="-652" y="326"/>
            <a:ext cx="3007550" cy="25671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3" name="Picture 2" descr="A cartoon of a robot&#10;&#10;Description automatically generated">
            <a:extLst>
              <a:ext uri="{FF2B5EF4-FFF2-40B4-BE49-F238E27FC236}">
                <a16:creationId xmlns:a16="http://schemas.microsoft.com/office/drawing/2014/main" id="{7DCD59D8-9473-D36E-E8CB-60CAA36C60F8}"/>
              </a:ext>
            </a:extLst>
          </p:cNvPr>
          <p:cNvPicPr>
            <a:picLocks noChangeAspect="1"/>
          </p:cNvPicPr>
          <p:nvPr/>
        </p:nvPicPr>
        <p:blipFill>
          <a:blip r:embed="rId2">
            <a:extLst>
              <a:ext uri="{28A0092B-C50C-407E-A947-70E740481C1C}">
                <a14:useLocalDpi xmlns:a14="http://schemas.microsoft.com/office/drawing/2010/main" val="0"/>
              </a:ext>
            </a:extLst>
          </a:blip>
          <a:srcRect l="63889" t="30247"/>
          <a:stretch/>
        </p:blipFill>
        <p:spPr>
          <a:xfrm>
            <a:off x="11887200" y="2933700"/>
            <a:ext cx="6031264" cy="6553200"/>
          </a:xfrm>
          <a:prstGeom prst="rect">
            <a:avLst/>
          </a:prstGeom>
        </p:spPr>
      </p:pic>
      <p:sp>
        <p:nvSpPr>
          <p:cNvPr id="2" name="TextBox 2"/>
          <p:cNvSpPr txBox="1"/>
          <p:nvPr/>
        </p:nvSpPr>
        <p:spPr>
          <a:xfrm>
            <a:off x="1905000" y="3848100"/>
            <a:ext cx="14142669" cy="1745207"/>
          </a:xfrm>
          <a:prstGeom prst="rect">
            <a:avLst/>
          </a:prstGeom>
        </p:spPr>
        <p:txBody>
          <a:bodyPr lIns="0" tIns="0" rIns="0" bIns="0" rtlCol="0" anchor="t">
            <a:spAutoFit/>
          </a:bodyPr>
          <a:lstStyle/>
          <a:p>
            <a:pPr algn="ctr">
              <a:lnSpc>
                <a:spcPts val="12847"/>
              </a:lnSpc>
            </a:pPr>
            <a:r>
              <a:rPr lang="en-US" sz="12719">
                <a:solidFill>
                  <a:srgbClr val="FFFFFF"/>
                </a:solidFill>
                <a:latin typeface="Bobby Jones"/>
                <a:ea typeface="Bobby Jones"/>
                <a:cs typeface="Bobby Jones"/>
                <a:sym typeface="Bobby Jones"/>
              </a:rPr>
              <a:t>PERSONAS</a:t>
            </a:r>
          </a:p>
        </p:txBody>
      </p:sp>
      <p:pic>
        <p:nvPicPr>
          <p:cNvPr id="5" name="Picture 4" descr="A blue and yellow logo&#10;&#10;Description automatically generated">
            <a:extLst>
              <a:ext uri="{FF2B5EF4-FFF2-40B4-BE49-F238E27FC236}">
                <a16:creationId xmlns:a16="http://schemas.microsoft.com/office/drawing/2014/main" id="{3C12CB81-7552-BAFA-3EAC-D9BD98A6EC82}"/>
              </a:ext>
            </a:extLst>
          </p:cNvPr>
          <p:cNvPicPr>
            <a:picLocks noChangeAspect="1"/>
          </p:cNvPicPr>
          <p:nvPr/>
        </p:nvPicPr>
        <p:blipFill>
          <a:blip r:embed="rId3"/>
          <a:stretch>
            <a:fillRect/>
          </a:stretch>
        </p:blipFill>
        <p:spPr>
          <a:xfrm>
            <a:off x="-652" y="326"/>
            <a:ext cx="3007550" cy="25671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183539"/>
            <a:ext cx="14107317" cy="7905690"/>
          </a:xfrm>
          <a:prstGeom prst="rect">
            <a:avLst/>
          </a:prstGeom>
        </p:spPr>
        <p:txBody>
          <a:bodyPr lIns="0" tIns="0" rIns="0" bIns="0" rtlCol="0" anchor="t">
            <a:spAutoFit/>
          </a:bodyPr>
          <a:lstStyle/>
          <a:p>
            <a:pPr algn="l">
              <a:lnSpc>
                <a:spcPts val="3079"/>
              </a:lnSpc>
            </a:pPr>
            <a:r>
              <a:rPr lang="en-US" sz="2150">
                <a:solidFill>
                  <a:srgbClr val="FFFFFF"/>
                </a:solidFill>
                <a:latin typeface="Jua"/>
                <a:ea typeface="Jua"/>
                <a:cs typeface="Jua"/>
                <a:sym typeface="Jua"/>
              </a:rPr>
              <a:t>Demographics:</a:t>
            </a:r>
          </a:p>
          <a:p>
            <a:pPr marL="474345" lvl="1" indent="-236855" algn="l">
              <a:lnSpc>
                <a:spcPts val="3079"/>
              </a:lnSpc>
              <a:buFont typeface="Arial"/>
              <a:buChar char="•"/>
            </a:pPr>
            <a:r>
              <a:rPr lang="en-US" sz="2150">
                <a:solidFill>
                  <a:srgbClr val="FFFFFF"/>
                </a:solidFill>
                <a:latin typeface="Jua"/>
                <a:ea typeface="Jua"/>
                <a:cs typeface="Jua"/>
                <a:sym typeface="Jua"/>
              </a:rPr>
              <a:t>Age: 53</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Gender: Male</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Location: Louisiana, USA</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Education: High school diploma</a:t>
            </a:r>
            <a:endParaRPr lang="en-US" sz="2199">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Experience: 15+ years</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Skills and Qualifications: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Forklift License</a:t>
            </a:r>
            <a:endParaRPr lang="en-US" sz="2150">
              <a:solidFill>
                <a:srgbClr val="FFFFFF"/>
              </a:solidFill>
              <a:latin typeface="Jua"/>
              <a:ea typeface="Jua"/>
              <a:cs typeface="Jua"/>
            </a:endParaRPr>
          </a:p>
          <a:p>
            <a:pPr marL="474345" lvl="1" indent="-236855">
              <a:lnSpc>
                <a:spcPts val="3079"/>
              </a:lnSpc>
              <a:buFont typeface="Arial"/>
              <a:buChar char="•"/>
            </a:pPr>
            <a:r>
              <a:rPr lang="en-US" sz="2150">
                <a:solidFill>
                  <a:srgbClr val="FFFFFF"/>
                </a:solidFill>
                <a:latin typeface="Jua"/>
                <a:ea typeface="Jua"/>
                <a:cs typeface="Jua"/>
                <a:sym typeface="Jua"/>
              </a:rPr>
              <a:t>Management in handling and securing cargo using forklifts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Excellent team worker, organized, and physically capable</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Goals and Needs: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José is originally from Mexico but has relocated to USA for better working opportunities for his children. He can understand very little English as most of his coworkers speak Spanish as well. During his old age, he started having frequent visits to the doctors where they speak in English with him, which he has difficulty understanding. He does not want to burden his children with the task of translating, and wants to retain confidentiality between himself and his doctor. It is also expensive to hire professional translators - beyond his budget. Jose is looking for an application where he can converse with the doctors without any communication hindrances, and keep transcripts as part of his medical record - both before and after translation.</a:t>
            </a:r>
            <a:endParaRPr lang="en-US" sz="2150">
              <a:solidFill>
                <a:srgbClr val="FFFFFF"/>
              </a:solidFill>
              <a:latin typeface="Jua"/>
              <a:ea typeface="Jua"/>
              <a:cs typeface="Jua"/>
            </a:endParaRPr>
          </a:p>
        </p:txBody>
      </p:sp>
      <p:sp>
        <p:nvSpPr>
          <p:cNvPr id="4" name="Freeform 4"/>
          <p:cNvSpPr/>
          <p:nvPr/>
        </p:nvSpPr>
        <p:spPr>
          <a:xfrm>
            <a:off x="12553860" y="2161681"/>
            <a:ext cx="4438312" cy="4221147"/>
          </a:xfrm>
          <a:custGeom>
            <a:avLst/>
            <a:gdLst/>
            <a:ahLst/>
            <a:cxnLst/>
            <a:rect l="l" t="t" r="r" b="b"/>
            <a:pathLst>
              <a:path w="4438312" h="4221147">
                <a:moveTo>
                  <a:pt x="0" y="0"/>
                </a:moveTo>
                <a:lnTo>
                  <a:pt x="4438312" y="0"/>
                </a:lnTo>
                <a:lnTo>
                  <a:pt x="4438312" y="4221147"/>
                </a:lnTo>
                <a:lnTo>
                  <a:pt x="0" y="422114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JOSÉ RODRIGUEZ, DOCKS WORKER</a:t>
            </a:r>
          </a:p>
        </p:txBody>
      </p:sp>
      <p:pic>
        <p:nvPicPr>
          <p:cNvPr id="6" name="Picture 5" descr="A blue and yellow logo&#10;&#10;Description automatically generated">
            <a:extLst>
              <a:ext uri="{FF2B5EF4-FFF2-40B4-BE49-F238E27FC236}">
                <a16:creationId xmlns:a16="http://schemas.microsoft.com/office/drawing/2014/main" id="{EEE1F436-2755-9267-8C87-A88D17C4EB90}"/>
              </a:ext>
            </a:extLst>
          </p:cNvPr>
          <p:cNvPicPr>
            <a:picLocks noChangeAspect="1"/>
          </p:cNvPicPr>
          <p:nvPr/>
        </p:nvPicPr>
        <p:blipFill>
          <a:blip r:embed="rId3"/>
          <a:stretch>
            <a:fillRect/>
          </a:stretch>
        </p:blipFill>
        <p:spPr>
          <a:xfrm flipH="1">
            <a:off x="17103410" y="9263296"/>
            <a:ext cx="1157551" cy="9880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FD357FDDB74340A5F18344854BE752" ma:contentTypeVersion="8" ma:contentTypeDescription="Create a new document." ma:contentTypeScope="" ma:versionID="be434962b33174f3dca0811ea47db4a9">
  <xsd:schema xmlns:xsd="http://www.w3.org/2001/XMLSchema" xmlns:xs="http://www.w3.org/2001/XMLSchema" xmlns:p="http://schemas.microsoft.com/office/2006/metadata/properties" xmlns:ns3="b8cd2872-8b17-4b94-843d-2e11cfe5490e" xmlns:ns4="0b2d1507-0452-4086-8880-88c5093fc087" targetNamespace="http://schemas.microsoft.com/office/2006/metadata/properties" ma:root="true" ma:fieldsID="47446545aa4d34fe601707c641514345" ns3:_="" ns4:_="">
    <xsd:import namespace="b8cd2872-8b17-4b94-843d-2e11cfe5490e"/>
    <xsd:import namespace="0b2d1507-0452-4086-8880-88c5093fc0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cd2872-8b17-4b94-843d-2e11cfe54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d1507-0452-4086-8880-88c5093fc08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A82397-0714-4414-A193-3998F5D1664C}">
  <ds:schemaRefs>
    <ds:schemaRef ds:uri="http://schemas.microsoft.com/sharepoint/v3/contenttype/forms"/>
  </ds:schemaRefs>
</ds:datastoreItem>
</file>

<file path=customXml/itemProps2.xml><?xml version="1.0" encoding="utf-8"?>
<ds:datastoreItem xmlns:ds="http://schemas.openxmlformats.org/officeDocument/2006/customXml" ds:itemID="{C927E126-967E-4640-A24A-FE224CBCAE64}">
  <ds:schemaRefs>
    <ds:schemaRef ds:uri="0b2d1507-0452-4086-8880-88c5093fc087"/>
    <ds:schemaRef ds:uri="b8cd2872-8b17-4b94-843d-2e11cfe549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2FF945-442B-43DD-BCE2-4B6D756B36D5}">
  <ds:schemaRefs>
    <ds:schemaRef ds:uri="0b2d1507-0452-4086-8880-88c5093fc087"/>
    <ds:schemaRef ds:uri="b8cd2872-8b17-4b94-843d-2e11cfe549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1616</Words>
  <Application>Microsoft Office PowerPoint</Application>
  <PresentationFormat>Custom</PresentationFormat>
  <Paragraphs>138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Jua</vt:lpstr>
      <vt:lpstr>Pristina</vt:lpstr>
      <vt:lpstr>Bobby Jones</vt:lpstr>
      <vt:lpstr>Arial</vt:lpstr>
      <vt:lpstr>Calibri</vt:lpstr>
      <vt:lpstr>Arial,Sans-Serif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Kaali Lovell</dc:creator>
  <cp:lastModifiedBy>Lovell, Ms. Kaali</cp:lastModifiedBy>
  <cp:revision>2</cp:revision>
  <dcterms:created xsi:type="dcterms:W3CDTF">2006-08-16T00:00:00Z</dcterms:created>
  <dcterms:modified xsi:type="dcterms:W3CDTF">2024-09-30T16:58:25Z</dcterms:modified>
  <dc:identifier>DAGRdMX2Rzg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0x0101000AFD357FDDB74340A5F18344854BE752</vt:lpwstr>
  </property>
</Properties>
</file>